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01"/>
  </p:notesMasterIdLst>
  <p:sldIdLst>
    <p:sldId id="257" r:id="rId6"/>
    <p:sldId id="256" r:id="rId7"/>
    <p:sldId id="258" r:id="rId8"/>
    <p:sldId id="259" r:id="rId9"/>
    <p:sldId id="284" r:id="rId10"/>
    <p:sldId id="285" r:id="rId11"/>
    <p:sldId id="286" r:id="rId12"/>
    <p:sldId id="287" r:id="rId13"/>
    <p:sldId id="288" r:id="rId14"/>
    <p:sldId id="289" r:id="rId15"/>
    <p:sldId id="263" r:id="rId16"/>
    <p:sldId id="264" r:id="rId17"/>
    <p:sldId id="265" r:id="rId18"/>
    <p:sldId id="317" r:id="rId19"/>
    <p:sldId id="318" r:id="rId20"/>
    <p:sldId id="319" r:id="rId21"/>
    <p:sldId id="320" r:id="rId22"/>
    <p:sldId id="321" r:id="rId23"/>
    <p:sldId id="322" r:id="rId24"/>
    <p:sldId id="323" r:id="rId25"/>
    <p:sldId id="324" r:id="rId26"/>
    <p:sldId id="325" r:id="rId27"/>
    <p:sldId id="326" r:id="rId28"/>
    <p:sldId id="327" r:id="rId29"/>
    <p:sldId id="297" r:id="rId30"/>
    <p:sldId id="298" r:id="rId31"/>
    <p:sldId id="299" r:id="rId32"/>
    <p:sldId id="300" r:id="rId33"/>
    <p:sldId id="301" r:id="rId34"/>
    <p:sldId id="302" r:id="rId35"/>
    <p:sldId id="303" r:id="rId36"/>
    <p:sldId id="304" r:id="rId37"/>
    <p:sldId id="305" r:id="rId38"/>
    <p:sldId id="266" r:id="rId39"/>
    <p:sldId id="344" r:id="rId40"/>
    <p:sldId id="345" r:id="rId41"/>
    <p:sldId id="267" r:id="rId42"/>
    <p:sldId id="268" r:id="rId43"/>
    <p:sldId id="269" r:id="rId44"/>
    <p:sldId id="270" r:id="rId45"/>
    <p:sldId id="271" r:id="rId46"/>
    <p:sldId id="272" r:id="rId47"/>
    <p:sldId id="273" r:id="rId48"/>
    <p:sldId id="291" r:id="rId49"/>
    <p:sldId id="275" r:id="rId50"/>
    <p:sldId id="346" r:id="rId51"/>
    <p:sldId id="347" r:id="rId52"/>
    <p:sldId id="349" r:id="rId53"/>
    <p:sldId id="350" r:id="rId54"/>
    <p:sldId id="351" r:id="rId55"/>
    <p:sldId id="352" r:id="rId56"/>
    <p:sldId id="353" r:id="rId57"/>
    <p:sldId id="276" r:id="rId58"/>
    <p:sldId id="277" r:id="rId59"/>
    <p:sldId id="279" r:id="rId60"/>
    <p:sldId id="328" r:id="rId61"/>
    <p:sldId id="329" r:id="rId62"/>
    <p:sldId id="330" r:id="rId63"/>
    <p:sldId id="331" r:id="rId64"/>
    <p:sldId id="333" r:id="rId65"/>
    <p:sldId id="334" r:id="rId66"/>
    <p:sldId id="335" r:id="rId67"/>
    <p:sldId id="336" r:id="rId68"/>
    <p:sldId id="337" r:id="rId69"/>
    <p:sldId id="338" r:id="rId70"/>
    <p:sldId id="339" r:id="rId71"/>
    <p:sldId id="340" r:id="rId72"/>
    <p:sldId id="341" r:id="rId73"/>
    <p:sldId id="342" r:id="rId74"/>
    <p:sldId id="343" r:id="rId75"/>
    <p:sldId id="306" r:id="rId76"/>
    <p:sldId id="310" r:id="rId77"/>
    <p:sldId id="307" r:id="rId78"/>
    <p:sldId id="308" r:id="rId79"/>
    <p:sldId id="309" r:id="rId80"/>
    <p:sldId id="354" r:id="rId81"/>
    <p:sldId id="355" r:id="rId82"/>
    <p:sldId id="358" r:id="rId83"/>
    <p:sldId id="359" r:id="rId84"/>
    <p:sldId id="360" r:id="rId85"/>
    <p:sldId id="361" r:id="rId86"/>
    <p:sldId id="362" r:id="rId87"/>
    <p:sldId id="363" r:id="rId88"/>
    <p:sldId id="364" r:id="rId89"/>
    <p:sldId id="365" r:id="rId90"/>
    <p:sldId id="282" r:id="rId91"/>
    <p:sldId id="290" r:id="rId92"/>
    <p:sldId id="312" r:id="rId93"/>
    <p:sldId id="313" r:id="rId94"/>
    <p:sldId id="292" r:id="rId95"/>
    <p:sldId id="311" r:id="rId96"/>
    <p:sldId id="315" r:id="rId97"/>
    <p:sldId id="316" r:id="rId98"/>
    <p:sldId id="283" r:id="rId99"/>
    <p:sldId id="31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 Yolanda N CIV WRNMMC" initials="BYNCW" lastIdx="1" clrIdx="0">
    <p:extLst>
      <p:ext uri="{19B8F6BF-5375-455C-9EA6-DF929625EA0E}">
        <p15:presenceInfo xmlns:p15="http://schemas.microsoft.com/office/powerpoint/2012/main" userId="S-1-5-21-3923692831-1208425469-611280938-72892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64C55-BF78-4E99-8E7E-1C343D8157DF}" v="277" dt="2020-12-05T20:45:51.190"/>
    <p1510:client id="{6C9C0985-6A4D-4891-8917-619EE446B4C3}" v="34" dt="2020-12-05T20:32:58.801"/>
    <p1510:client id="{E3E27F6A-71F4-42C4-8CD8-D30F17A95CA1}" v="956" dt="2020-11-30T02:36:53.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8" autoAdjust="0"/>
    <p:restoredTop sz="94660"/>
  </p:normalViewPr>
  <p:slideViewPr>
    <p:cSldViewPr>
      <p:cViewPr varScale="1">
        <p:scale>
          <a:sx n="69" d="100"/>
          <a:sy n="69" d="100"/>
        </p:scale>
        <p:origin x="1064"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microsoft.com/office/2015/10/relationships/revisionInfo" Target="revisionInfo.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4T15:14:20.335"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4C974-8A94-4691-905E-E3197A0E6EDA}" type="datetimeFigureOut">
              <a:rPr lang="en-US" smtClean="0"/>
              <a:t>12/14/2020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889FE-2029-4043-AF4F-0B01EA0A8792}" type="slidenum">
              <a:rPr lang="en-US" smtClean="0"/>
              <a:t>‹#›</a:t>
            </a:fld>
            <a:endParaRPr lang="en-US"/>
          </a:p>
        </p:txBody>
      </p:sp>
    </p:spTree>
    <p:extLst>
      <p:ext uri="{BB962C8B-B14F-4D97-AF65-F5344CB8AC3E}">
        <p14:creationId xmlns:p14="http://schemas.microsoft.com/office/powerpoint/2010/main" val="178921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a:t>
            </a:fld>
            <a:endParaRPr lang="en-US"/>
          </a:p>
        </p:txBody>
      </p:sp>
    </p:spTree>
    <p:extLst>
      <p:ext uri="{BB962C8B-B14F-4D97-AF65-F5344CB8AC3E}">
        <p14:creationId xmlns:p14="http://schemas.microsoft.com/office/powerpoint/2010/main" val="3732708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11</a:t>
            </a:fld>
            <a:endParaRPr lang="en-US"/>
          </a:p>
        </p:txBody>
      </p:sp>
    </p:spTree>
    <p:extLst>
      <p:ext uri="{BB962C8B-B14F-4D97-AF65-F5344CB8AC3E}">
        <p14:creationId xmlns:p14="http://schemas.microsoft.com/office/powerpoint/2010/main" val="374363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12</a:t>
            </a:fld>
            <a:endParaRPr lang="en-US"/>
          </a:p>
        </p:txBody>
      </p:sp>
    </p:spTree>
    <p:extLst>
      <p:ext uri="{BB962C8B-B14F-4D97-AF65-F5344CB8AC3E}">
        <p14:creationId xmlns:p14="http://schemas.microsoft.com/office/powerpoint/2010/main" val="2707834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13</a:t>
            </a:fld>
            <a:endParaRPr lang="en-US"/>
          </a:p>
        </p:txBody>
      </p:sp>
    </p:spTree>
    <p:extLst>
      <p:ext uri="{BB962C8B-B14F-4D97-AF65-F5344CB8AC3E}">
        <p14:creationId xmlns:p14="http://schemas.microsoft.com/office/powerpoint/2010/main" val="3328192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14</a:t>
            </a:fld>
            <a:endParaRPr lang="en-US"/>
          </a:p>
        </p:txBody>
      </p:sp>
    </p:spTree>
    <p:extLst>
      <p:ext uri="{BB962C8B-B14F-4D97-AF65-F5344CB8AC3E}">
        <p14:creationId xmlns:p14="http://schemas.microsoft.com/office/powerpoint/2010/main" val="382119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15</a:t>
            </a:fld>
            <a:endParaRPr lang="en-US"/>
          </a:p>
        </p:txBody>
      </p:sp>
    </p:spTree>
    <p:extLst>
      <p:ext uri="{BB962C8B-B14F-4D97-AF65-F5344CB8AC3E}">
        <p14:creationId xmlns:p14="http://schemas.microsoft.com/office/powerpoint/2010/main" val="205938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16</a:t>
            </a:fld>
            <a:endParaRPr lang="en-US"/>
          </a:p>
        </p:txBody>
      </p:sp>
    </p:spTree>
    <p:extLst>
      <p:ext uri="{BB962C8B-B14F-4D97-AF65-F5344CB8AC3E}">
        <p14:creationId xmlns:p14="http://schemas.microsoft.com/office/powerpoint/2010/main" val="12305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17</a:t>
            </a:fld>
            <a:endParaRPr lang="en-US"/>
          </a:p>
        </p:txBody>
      </p:sp>
    </p:spTree>
    <p:extLst>
      <p:ext uri="{BB962C8B-B14F-4D97-AF65-F5344CB8AC3E}">
        <p14:creationId xmlns:p14="http://schemas.microsoft.com/office/powerpoint/2010/main" val="77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18</a:t>
            </a:fld>
            <a:endParaRPr lang="en-US"/>
          </a:p>
        </p:txBody>
      </p:sp>
    </p:spTree>
    <p:extLst>
      <p:ext uri="{BB962C8B-B14F-4D97-AF65-F5344CB8AC3E}">
        <p14:creationId xmlns:p14="http://schemas.microsoft.com/office/powerpoint/2010/main" val="317894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19</a:t>
            </a:fld>
            <a:endParaRPr lang="en-US"/>
          </a:p>
        </p:txBody>
      </p:sp>
    </p:spTree>
    <p:extLst>
      <p:ext uri="{BB962C8B-B14F-4D97-AF65-F5344CB8AC3E}">
        <p14:creationId xmlns:p14="http://schemas.microsoft.com/office/powerpoint/2010/main" val="3384184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20</a:t>
            </a:fld>
            <a:endParaRPr lang="en-US"/>
          </a:p>
        </p:txBody>
      </p:sp>
    </p:spTree>
    <p:extLst>
      <p:ext uri="{BB962C8B-B14F-4D97-AF65-F5344CB8AC3E}">
        <p14:creationId xmlns:p14="http://schemas.microsoft.com/office/powerpoint/2010/main" val="42797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a:t>
            </a:fld>
            <a:endParaRPr lang="en-US"/>
          </a:p>
        </p:txBody>
      </p:sp>
    </p:spTree>
    <p:extLst>
      <p:ext uri="{BB962C8B-B14F-4D97-AF65-F5344CB8AC3E}">
        <p14:creationId xmlns:p14="http://schemas.microsoft.com/office/powerpoint/2010/main" val="2036462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21</a:t>
            </a:fld>
            <a:endParaRPr lang="en-US"/>
          </a:p>
        </p:txBody>
      </p:sp>
    </p:spTree>
    <p:extLst>
      <p:ext uri="{BB962C8B-B14F-4D97-AF65-F5344CB8AC3E}">
        <p14:creationId xmlns:p14="http://schemas.microsoft.com/office/powerpoint/2010/main" val="406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22</a:t>
            </a:fld>
            <a:endParaRPr lang="en-US"/>
          </a:p>
        </p:txBody>
      </p:sp>
    </p:spTree>
    <p:extLst>
      <p:ext uri="{BB962C8B-B14F-4D97-AF65-F5344CB8AC3E}">
        <p14:creationId xmlns:p14="http://schemas.microsoft.com/office/powerpoint/2010/main" val="956563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23</a:t>
            </a:fld>
            <a:endParaRPr lang="en-US"/>
          </a:p>
        </p:txBody>
      </p:sp>
    </p:spTree>
    <p:extLst>
      <p:ext uri="{BB962C8B-B14F-4D97-AF65-F5344CB8AC3E}">
        <p14:creationId xmlns:p14="http://schemas.microsoft.com/office/powerpoint/2010/main" val="228143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24</a:t>
            </a:fld>
            <a:endParaRPr lang="en-US"/>
          </a:p>
        </p:txBody>
      </p:sp>
    </p:spTree>
    <p:extLst>
      <p:ext uri="{BB962C8B-B14F-4D97-AF65-F5344CB8AC3E}">
        <p14:creationId xmlns:p14="http://schemas.microsoft.com/office/powerpoint/2010/main" val="386855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25</a:t>
            </a:fld>
            <a:endParaRPr lang="en-US"/>
          </a:p>
        </p:txBody>
      </p:sp>
    </p:spTree>
    <p:extLst>
      <p:ext uri="{BB962C8B-B14F-4D97-AF65-F5344CB8AC3E}">
        <p14:creationId xmlns:p14="http://schemas.microsoft.com/office/powerpoint/2010/main" val="2628595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26</a:t>
            </a:fld>
            <a:endParaRPr lang="en-US"/>
          </a:p>
        </p:txBody>
      </p:sp>
    </p:spTree>
    <p:extLst>
      <p:ext uri="{BB962C8B-B14F-4D97-AF65-F5344CB8AC3E}">
        <p14:creationId xmlns:p14="http://schemas.microsoft.com/office/powerpoint/2010/main" val="332149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27</a:t>
            </a:fld>
            <a:endParaRPr lang="en-US"/>
          </a:p>
        </p:txBody>
      </p:sp>
    </p:spTree>
    <p:extLst>
      <p:ext uri="{BB962C8B-B14F-4D97-AF65-F5344CB8AC3E}">
        <p14:creationId xmlns:p14="http://schemas.microsoft.com/office/powerpoint/2010/main" val="616466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28</a:t>
            </a:fld>
            <a:endParaRPr lang="en-US"/>
          </a:p>
        </p:txBody>
      </p:sp>
    </p:spTree>
    <p:extLst>
      <p:ext uri="{BB962C8B-B14F-4D97-AF65-F5344CB8AC3E}">
        <p14:creationId xmlns:p14="http://schemas.microsoft.com/office/powerpoint/2010/main" val="244011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29</a:t>
            </a:fld>
            <a:endParaRPr lang="en-US"/>
          </a:p>
        </p:txBody>
      </p:sp>
    </p:spTree>
    <p:extLst>
      <p:ext uri="{BB962C8B-B14F-4D97-AF65-F5344CB8AC3E}">
        <p14:creationId xmlns:p14="http://schemas.microsoft.com/office/powerpoint/2010/main" val="300860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30</a:t>
            </a:fld>
            <a:endParaRPr lang="en-US"/>
          </a:p>
        </p:txBody>
      </p:sp>
    </p:spTree>
    <p:extLst>
      <p:ext uri="{BB962C8B-B14F-4D97-AF65-F5344CB8AC3E}">
        <p14:creationId xmlns:p14="http://schemas.microsoft.com/office/powerpoint/2010/main" val="100856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a:t>
            </a:fld>
            <a:endParaRPr lang="en-US"/>
          </a:p>
        </p:txBody>
      </p:sp>
    </p:spTree>
    <p:extLst>
      <p:ext uri="{BB962C8B-B14F-4D97-AF65-F5344CB8AC3E}">
        <p14:creationId xmlns:p14="http://schemas.microsoft.com/office/powerpoint/2010/main" val="2379022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31</a:t>
            </a:fld>
            <a:endParaRPr lang="en-US"/>
          </a:p>
        </p:txBody>
      </p:sp>
    </p:spTree>
    <p:extLst>
      <p:ext uri="{BB962C8B-B14F-4D97-AF65-F5344CB8AC3E}">
        <p14:creationId xmlns:p14="http://schemas.microsoft.com/office/powerpoint/2010/main" val="264981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32</a:t>
            </a:fld>
            <a:endParaRPr lang="en-US"/>
          </a:p>
        </p:txBody>
      </p:sp>
    </p:spTree>
    <p:extLst>
      <p:ext uri="{BB962C8B-B14F-4D97-AF65-F5344CB8AC3E}">
        <p14:creationId xmlns:p14="http://schemas.microsoft.com/office/powerpoint/2010/main" val="3684268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33</a:t>
            </a:fld>
            <a:endParaRPr lang="en-US"/>
          </a:p>
        </p:txBody>
      </p:sp>
    </p:spTree>
    <p:extLst>
      <p:ext uri="{BB962C8B-B14F-4D97-AF65-F5344CB8AC3E}">
        <p14:creationId xmlns:p14="http://schemas.microsoft.com/office/powerpoint/2010/main" val="1825280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34</a:t>
            </a:fld>
            <a:endParaRPr lang="en-US"/>
          </a:p>
        </p:txBody>
      </p:sp>
    </p:spTree>
    <p:extLst>
      <p:ext uri="{BB962C8B-B14F-4D97-AF65-F5344CB8AC3E}">
        <p14:creationId xmlns:p14="http://schemas.microsoft.com/office/powerpoint/2010/main" val="2556743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35</a:t>
            </a:fld>
            <a:endParaRPr lang="en-US"/>
          </a:p>
        </p:txBody>
      </p:sp>
    </p:spTree>
    <p:extLst>
      <p:ext uri="{BB962C8B-B14F-4D97-AF65-F5344CB8AC3E}">
        <p14:creationId xmlns:p14="http://schemas.microsoft.com/office/powerpoint/2010/main" val="1841180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36</a:t>
            </a:fld>
            <a:endParaRPr lang="en-US"/>
          </a:p>
        </p:txBody>
      </p:sp>
    </p:spTree>
    <p:extLst>
      <p:ext uri="{BB962C8B-B14F-4D97-AF65-F5344CB8AC3E}">
        <p14:creationId xmlns:p14="http://schemas.microsoft.com/office/powerpoint/2010/main" val="220739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37</a:t>
            </a:fld>
            <a:endParaRPr lang="en-US"/>
          </a:p>
        </p:txBody>
      </p:sp>
    </p:spTree>
    <p:extLst>
      <p:ext uri="{BB962C8B-B14F-4D97-AF65-F5344CB8AC3E}">
        <p14:creationId xmlns:p14="http://schemas.microsoft.com/office/powerpoint/2010/main" val="331298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38</a:t>
            </a:fld>
            <a:endParaRPr lang="en-US"/>
          </a:p>
        </p:txBody>
      </p:sp>
    </p:spTree>
    <p:extLst>
      <p:ext uri="{BB962C8B-B14F-4D97-AF65-F5344CB8AC3E}">
        <p14:creationId xmlns:p14="http://schemas.microsoft.com/office/powerpoint/2010/main" val="2114037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39</a:t>
            </a:fld>
            <a:endParaRPr lang="en-US"/>
          </a:p>
        </p:txBody>
      </p:sp>
    </p:spTree>
    <p:extLst>
      <p:ext uri="{BB962C8B-B14F-4D97-AF65-F5344CB8AC3E}">
        <p14:creationId xmlns:p14="http://schemas.microsoft.com/office/powerpoint/2010/main" val="1532733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40</a:t>
            </a:fld>
            <a:endParaRPr lang="en-US"/>
          </a:p>
        </p:txBody>
      </p:sp>
    </p:spTree>
    <p:extLst>
      <p:ext uri="{BB962C8B-B14F-4D97-AF65-F5344CB8AC3E}">
        <p14:creationId xmlns:p14="http://schemas.microsoft.com/office/powerpoint/2010/main" val="326893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a:t>
            </a:fld>
            <a:endParaRPr lang="en-US"/>
          </a:p>
        </p:txBody>
      </p:sp>
    </p:spTree>
    <p:extLst>
      <p:ext uri="{BB962C8B-B14F-4D97-AF65-F5344CB8AC3E}">
        <p14:creationId xmlns:p14="http://schemas.microsoft.com/office/powerpoint/2010/main" val="3006537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41</a:t>
            </a:fld>
            <a:endParaRPr lang="en-US"/>
          </a:p>
        </p:txBody>
      </p:sp>
    </p:spTree>
    <p:extLst>
      <p:ext uri="{BB962C8B-B14F-4D97-AF65-F5344CB8AC3E}">
        <p14:creationId xmlns:p14="http://schemas.microsoft.com/office/powerpoint/2010/main" val="1277932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42</a:t>
            </a:fld>
            <a:endParaRPr lang="en-US"/>
          </a:p>
        </p:txBody>
      </p:sp>
    </p:spTree>
    <p:extLst>
      <p:ext uri="{BB962C8B-B14F-4D97-AF65-F5344CB8AC3E}">
        <p14:creationId xmlns:p14="http://schemas.microsoft.com/office/powerpoint/2010/main" val="3798591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43</a:t>
            </a:fld>
            <a:endParaRPr lang="en-US"/>
          </a:p>
        </p:txBody>
      </p:sp>
    </p:spTree>
    <p:extLst>
      <p:ext uri="{BB962C8B-B14F-4D97-AF65-F5344CB8AC3E}">
        <p14:creationId xmlns:p14="http://schemas.microsoft.com/office/powerpoint/2010/main" val="3559229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44</a:t>
            </a:fld>
            <a:endParaRPr lang="en-US"/>
          </a:p>
        </p:txBody>
      </p:sp>
    </p:spTree>
    <p:extLst>
      <p:ext uri="{BB962C8B-B14F-4D97-AF65-F5344CB8AC3E}">
        <p14:creationId xmlns:p14="http://schemas.microsoft.com/office/powerpoint/2010/main" val="962045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45</a:t>
            </a:fld>
            <a:endParaRPr lang="en-US"/>
          </a:p>
        </p:txBody>
      </p:sp>
    </p:spTree>
    <p:extLst>
      <p:ext uri="{BB962C8B-B14F-4D97-AF65-F5344CB8AC3E}">
        <p14:creationId xmlns:p14="http://schemas.microsoft.com/office/powerpoint/2010/main" val="1340531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46</a:t>
            </a:fld>
            <a:endParaRPr lang="en-US"/>
          </a:p>
        </p:txBody>
      </p:sp>
    </p:spTree>
    <p:extLst>
      <p:ext uri="{BB962C8B-B14F-4D97-AF65-F5344CB8AC3E}">
        <p14:creationId xmlns:p14="http://schemas.microsoft.com/office/powerpoint/2010/main" val="833228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47</a:t>
            </a:fld>
            <a:endParaRPr lang="en-US"/>
          </a:p>
        </p:txBody>
      </p:sp>
    </p:spTree>
    <p:extLst>
      <p:ext uri="{BB962C8B-B14F-4D97-AF65-F5344CB8AC3E}">
        <p14:creationId xmlns:p14="http://schemas.microsoft.com/office/powerpoint/2010/main" val="2430748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53</a:t>
            </a:fld>
            <a:endParaRPr lang="en-US"/>
          </a:p>
        </p:txBody>
      </p:sp>
    </p:spTree>
    <p:extLst>
      <p:ext uri="{BB962C8B-B14F-4D97-AF65-F5344CB8AC3E}">
        <p14:creationId xmlns:p14="http://schemas.microsoft.com/office/powerpoint/2010/main" val="1594433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54</a:t>
            </a:fld>
            <a:endParaRPr lang="en-US"/>
          </a:p>
        </p:txBody>
      </p:sp>
    </p:spTree>
    <p:extLst>
      <p:ext uri="{BB962C8B-B14F-4D97-AF65-F5344CB8AC3E}">
        <p14:creationId xmlns:p14="http://schemas.microsoft.com/office/powerpoint/2010/main" val="1452669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55</a:t>
            </a:fld>
            <a:endParaRPr lang="en-US"/>
          </a:p>
        </p:txBody>
      </p:sp>
    </p:spTree>
    <p:extLst>
      <p:ext uri="{BB962C8B-B14F-4D97-AF65-F5344CB8AC3E}">
        <p14:creationId xmlns:p14="http://schemas.microsoft.com/office/powerpoint/2010/main" val="426092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a:t>
            </a:fld>
            <a:endParaRPr lang="en-US"/>
          </a:p>
        </p:txBody>
      </p:sp>
    </p:spTree>
    <p:extLst>
      <p:ext uri="{BB962C8B-B14F-4D97-AF65-F5344CB8AC3E}">
        <p14:creationId xmlns:p14="http://schemas.microsoft.com/office/powerpoint/2010/main" val="258470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56</a:t>
            </a:fld>
            <a:endParaRPr lang="en-US"/>
          </a:p>
        </p:txBody>
      </p:sp>
    </p:spTree>
    <p:extLst>
      <p:ext uri="{BB962C8B-B14F-4D97-AF65-F5344CB8AC3E}">
        <p14:creationId xmlns:p14="http://schemas.microsoft.com/office/powerpoint/2010/main" val="1845293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57</a:t>
            </a:fld>
            <a:endParaRPr lang="en-US"/>
          </a:p>
        </p:txBody>
      </p:sp>
    </p:spTree>
    <p:extLst>
      <p:ext uri="{BB962C8B-B14F-4D97-AF65-F5344CB8AC3E}">
        <p14:creationId xmlns:p14="http://schemas.microsoft.com/office/powerpoint/2010/main" val="4057146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58</a:t>
            </a:fld>
            <a:endParaRPr lang="en-US"/>
          </a:p>
        </p:txBody>
      </p:sp>
    </p:spTree>
    <p:extLst>
      <p:ext uri="{BB962C8B-B14F-4D97-AF65-F5344CB8AC3E}">
        <p14:creationId xmlns:p14="http://schemas.microsoft.com/office/powerpoint/2010/main" val="4021206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59</a:t>
            </a:fld>
            <a:endParaRPr lang="en-US"/>
          </a:p>
        </p:txBody>
      </p:sp>
    </p:spTree>
    <p:extLst>
      <p:ext uri="{BB962C8B-B14F-4D97-AF65-F5344CB8AC3E}">
        <p14:creationId xmlns:p14="http://schemas.microsoft.com/office/powerpoint/2010/main" val="155823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60</a:t>
            </a:fld>
            <a:endParaRPr lang="en-US"/>
          </a:p>
        </p:txBody>
      </p:sp>
    </p:spTree>
    <p:extLst>
      <p:ext uri="{BB962C8B-B14F-4D97-AF65-F5344CB8AC3E}">
        <p14:creationId xmlns:p14="http://schemas.microsoft.com/office/powerpoint/2010/main" val="19758115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61</a:t>
            </a:fld>
            <a:endParaRPr lang="en-US"/>
          </a:p>
        </p:txBody>
      </p:sp>
    </p:spTree>
    <p:extLst>
      <p:ext uri="{BB962C8B-B14F-4D97-AF65-F5344CB8AC3E}">
        <p14:creationId xmlns:p14="http://schemas.microsoft.com/office/powerpoint/2010/main" val="243356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62</a:t>
            </a:fld>
            <a:endParaRPr lang="en-US"/>
          </a:p>
        </p:txBody>
      </p:sp>
    </p:spTree>
    <p:extLst>
      <p:ext uri="{BB962C8B-B14F-4D97-AF65-F5344CB8AC3E}">
        <p14:creationId xmlns:p14="http://schemas.microsoft.com/office/powerpoint/2010/main" val="21538626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63</a:t>
            </a:fld>
            <a:endParaRPr lang="en-US"/>
          </a:p>
        </p:txBody>
      </p:sp>
    </p:spTree>
    <p:extLst>
      <p:ext uri="{BB962C8B-B14F-4D97-AF65-F5344CB8AC3E}">
        <p14:creationId xmlns:p14="http://schemas.microsoft.com/office/powerpoint/2010/main" val="735269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64</a:t>
            </a:fld>
            <a:endParaRPr lang="en-US"/>
          </a:p>
        </p:txBody>
      </p:sp>
    </p:spTree>
    <p:extLst>
      <p:ext uri="{BB962C8B-B14F-4D97-AF65-F5344CB8AC3E}">
        <p14:creationId xmlns:p14="http://schemas.microsoft.com/office/powerpoint/2010/main" val="13753046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65</a:t>
            </a:fld>
            <a:endParaRPr lang="en-US"/>
          </a:p>
        </p:txBody>
      </p:sp>
    </p:spTree>
    <p:extLst>
      <p:ext uri="{BB962C8B-B14F-4D97-AF65-F5344CB8AC3E}">
        <p14:creationId xmlns:p14="http://schemas.microsoft.com/office/powerpoint/2010/main" val="365037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a:t>
            </a:fld>
            <a:endParaRPr lang="en-US"/>
          </a:p>
        </p:txBody>
      </p:sp>
    </p:spTree>
    <p:extLst>
      <p:ext uri="{BB962C8B-B14F-4D97-AF65-F5344CB8AC3E}">
        <p14:creationId xmlns:p14="http://schemas.microsoft.com/office/powerpoint/2010/main" val="1718480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66</a:t>
            </a:fld>
            <a:endParaRPr lang="en-US"/>
          </a:p>
        </p:txBody>
      </p:sp>
    </p:spTree>
    <p:extLst>
      <p:ext uri="{BB962C8B-B14F-4D97-AF65-F5344CB8AC3E}">
        <p14:creationId xmlns:p14="http://schemas.microsoft.com/office/powerpoint/2010/main" val="42731458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67</a:t>
            </a:fld>
            <a:endParaRPr lang="en-US"/>
          </a:p>
        </p:txBody>
      </p:sp>
    </p:spTree>
    <p:extLst>
      <p:ext uri="{BB962C8B-B14F-4D97-AF65-F5344CB8AC3E}">
        <p14:creationId xmlns:p14="http://schemas.microsoft.com/office/powerpoint/2010/main" val="1135107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68</a:t>
            </a:fld>
            <a:endParaRPr lang="en-US"/>
          </a:p>
        </p:txBody>
      </p:sp>
    </p:spTree>
    <p:extLst>
      <p:ext uri="{BB962C8B-B14F-4D97-AF65-F5344CB8AC3E}">
        <p14:creationId xmlns:p14="http://schemas.microsoft.com/office/powerpoint/2010/main" val="32177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69</a:t>
            </a:fld>
            <a:endParaRPr lang="en-US"/>
          </a:p>
        </p:txBody>
      </p:sp>
    </p:spTree>
    <p:extLst>
      <p:ext uri="{BB962C8B-B14F-4D97-AF65-F5344CB8AC3E}">
        <p14:creationId xmlns:p14="http://schemas.microsoft.com/office/powerpoint/2010/main" val="3570660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70</a:t>
            </a:fld>
            <a:endParaRPr lang="en-US"/>
          </a:p>
        </p:txBody>
      </p:sp>
    </p:spTree>
    <p:extLst>
      <p:ext uri="{BB962C8B-B14F-4D97-AF65-F5344CB8AC3E}">
        <p14:creationId xmlns:p14="http://schemas.microsoft.com/office/powerpoint/2010/main" val="32209825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71</a:t>
            </a:fld>
            <a:endParaRPr lang="en-US"/>
          </a:p>
        </p:txBody>
      </p:sp>
    </p:spTree>
    <p:extLst>
      <p:ext uri="{BB962C8B-B14F-4D97-AF65-F5344CB8AC3E}">
        <p14:creationId xmlns:p14="http://schemas.microsoft.com/office/powerpoint/2010/main" val="243097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72</a:t>
            </a:fld>
            <a:endParaRPr lang="en-US"/>
          </a:p>
        </p:txBody>
      </p:sp>
    </p:spTree>
    <p:extLst>
      <p:ext uri="{BB962C8B-B14F-4D97-AF65-F5344CB8AC3E}">
        <p14:creationId xmlns:p14="http://schemas.microsoft.com/office/powerpoint/2010/main" val="3132494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73</a:t>
            </a:fld>
            <a:endParaRPr lang="en-US"/>
          </a:p>
        </p:txBody>
      </p:sp>
    </p:spTree>
    <p:extLst>
      <p:ext uri="{BB962C8B-B14F-4D97-AF65-F5344CB8AC3E}">
        <p14:creationId xmlns:p14="http://schemas.microsoft.com/office/powerpoint/2010/main" val="228475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74</a:t>
            </a:fld>
            <a:endParaRPr lang="en-US"/>
          </a:p>
        </p:txBody>
      </p:sp>
    </p:spTree>
    <p:extLst>
      <p:ext uri="{BB962C8B-B14F-4D97-AF65-F5344CB8AC3E}">
        <p14:creationId xmlns:p14="http://schemas.microsoft.com/office/powerpoint/2010/main" val="35824790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75</a:t>
            </a:fld>
            <a:endParaRPr lang="en-US"/>
          </a:p>
        </p:txBody>
      </p:sp>
    </p:spTree>
    <p:extLst>
      <p:ext uri="{BB962C8B-B14F-4D97-AF65-F5344CB8AC3E}">
        <p14:creationId xmlns:p14="http://schemas.microsoft.com/office/powerpoint/2010/main" val="74844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a:t>
            </a:fld>
            <a:endParaRPr lang="en-US"/>
          </a:p>
        </p:txBody>
      </p:sp>
    </p:spTree>
    <p:extLst>
      <p:ext uri="{BB962C8B-B14F-4D97-AF65-F5344CB8AC3E}">
        <p14:creationId xmlns:p14="http://schemas.microsoft.com/office/powerpoint/2010/main" val="36333856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76</a:t>
            </a:fld>
            <a:endParaRPr lang="en-US"/>
          </a:p>
        </p:txBody>
      </p:sp>
    </p:spTree>
    <p:extLst>
      <p:ext uri="{BB962C8B-B14F-4D97-AF65-F5344CB8AC3E}">
        <p14:creationId xmlns:p14="http://schemas.microsoft.com/office/powerpoint/2010/main" val="2190082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77</a:t>
            </a:fld>
            <a:endParaRPr lang="en-US"/>
          </a:p>
        </p:txBody>
      </p:sp>
    </p:spTree>
    <p:extLst>
      <p:ext uri="{BB962C8B-B14F-4D97-AF65-F5344CB8AC3E}">
        <p14:creationId xmlns:p14="http://schemas.microsoft.com/office/powerpoint/2010/main" val="29107185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78</a:t>
            </a:fld>
            <a:endParaRPr lang="en-US"/>
          </a:p>
        </p:txBody>
      </p:sp>
    </p:spTree>
    <p:extLst>
      <p:ext uri="{BB962C8B-B14F-4D97-AF65-F5344CB8AC3E}">
        <p14:creationId xmlns:p14="http://schemas.microsoft.com/office/powerpoint/2010/main" val="23522327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79</a:t>
            </a:fld>
            <a:endParaRPr lang="en-US"/>
          </a:p>
        </p:txBody>
      </p:sp>
    </p:spTree>
    <p:extLst>
      <p:ext uri="{BB962C8B-B14F-4D97-AF65-F5344CB8AC3E}">
        <p14:creationId xmlns:p14="http://schemas.microsoft.com/office/powerpoint/2010/main" val="16200865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80</a:t>
            </a:fld>
            <a:endParaRPr lang="en-US"/>
          </a:p>
        </p:txBody>
      </p:sp>
    </p:spTree>
    <p:extLst>
      <p:ext uri="{BB962C8B-B14F-4D97-AF65-F5344CB8AC3E}">
        <p14:creationId xmlns:p14="http://schemas.microsoft.com/office/powerpoint/2010/main" val="232330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81</a:t>
            </a:fld>
            <a:endParaRPr lang="en-US"/>
          </a:p>
        </p:txBody>
      </p:sp>
    </p:spTree>
    <p:extLst>
      <p:ext uri="{BB962C8B-B14F-4D97-AF65-F5344CB8AC3E}">
        <p14:creationId xmlns:p14="http://schemas.microsoft.com/office/powerpoint/2010/main" val="19207682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82</a:t>
            </a:fld>
            <a:endParaRPr lang="en-US"/>
          </a:p>
        </p:txBody>
      </p:sp>
    </p:spTree>
    <p:extLst>
      <p:ext uri="{BB962C8B-B14F-4D97-AF65-F5344CB8AC3E}">
        <p14:creationId xmlns:p14="http://schemas.microsoft.com/office/powerpoint/2010/main" val="2952964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83</a:t>
            </a:fld>
            <a:endParaRPr lang="en-US"/>
          </a:p>
        </p:txBody>
      </p:sp>
    </p:spTree>
    <p:extLst>
      <p:ext uri="{BB962C8B-B14F-4D97-AF65-F5344CB8AC3E}">
        <p14:creationId xmlns:p14="http://schemas.microsoft.com/office/powerpoint/2010/main" val="23932143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84</a:t>
            </a:fld>
            <a:endParaRPr lang="en-US"/>
          </a:p>
        </p:txBody>
      </p:sp>
    </p:spTree>
    <p:extLst>
      <p:ext uri="{BB962C8B-B14F-4D97-AF65-F5344CB8AC3E}">
        <p14:creationId xmlns:p14="http://schemas.microsoft.com/office/powerpoint/2010/main" val="33806276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85</a:t>
            </a:fld>
            <a:endParaRPr lang="en-US"/>
          </a:p>
        </p:txBody>
      </p:sp>
    </p:spTree>
    <p:extLst>
      <p:ext uri="{BB962C8B-B14F-4D97-AF65-F5344CB8AC3E}">
        <p14:creationId xmlns:p14="http://schemas.microsoft.com/office/powerpoint/2010/main" val="3891410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9</a:t>
            </a:fld>
            <a:endParaRPr lang="en-US"/>
          </a:p>
        </p:txBody>
      </p:sp>
    </p:spTree>
    <p:extLst>
      <p:ext uri="{BB962C8B-B14F-4D97-AF65-F5344CB8AC3E}">
        <p14:creationId xmlns:p14="http://schemas.microsoft.com/office/powerpoint/2010/main" val="1979208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86</a:t>
            </a:fld>
            <a:endParaRPr lang="en-US"/>
          </a:p>
        </p:txBody>
      </p:sp>
    </p:spTree>
    <p:extLst>
      <p:ext uri="{BB962C8B-B14F-4D97-AF65-F5344CB8AC3E}">
        <p14:creationId xmlns:p14="http://schemas.microsoft.com/office/powerpoint/2010/main" val="16805478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87</a:t>
            </a:fld>
            <a:endParaRPr lang="en-US"/>
          </a:p>
        </p:txBody>
      </p:sp>
    </p:spTree>
    <p:extLst>
      <p:ext uri="{BB962C8B-B14F-4D97-AF65-F5344CB8AC3E}">
        <p14:creationId xmlns:p14="http://schemas.microsoft.com/office/powerpoint/2010/main" val="42496930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90</a:t>
            </a:fld>
            <a:endParaRPr lang="en-US"/>
          </a:p>
        </p:txBody>
      </p:sp>
    </p:spTree>
    <p:extLst>
      <p:ext uri="{BB962C8B-B14F-4D97-AF65-F5344CB8AC3E}">
        <p14:creationId xmlns:p14="http://schemas.microsoft.com/office/powerpoint/2010/main" val="2623382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94</a:t>
            </a:fld>
            <a:endParaRPr lang="en-US"/>
          </a:p>
        </p:txBody>
      </p:sp>
    </p:spTree>
    <p:extLst>
      <p:ext uri="{BB962C8B-B14F-4D97-AF65-F5344CB8AC3E}">
        <p14:creationId xmlns:p14="http://schemas.microsoft.com/office/powerpoint/2010/main" val="4075704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95</a:t>
            </a:fld>
            <a:endParaRPr lang="en-US"/>
          </a:p>
        </p:txBody>
      </p:sp>
    </p:spTree>
    <p:extLst>
      <p:ext uri="{BB962C8B-B14F-4D97-AF65-F5344CB8AC3E}">
        <p14:creationId xmlns:p14="http://schemas.microsoft.com/office/powerpoint/2010/main" val="38140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889FE-2029-4043-AF4F-0B01EA0A8792}" type="slidenum">
              <a:rPr lang="en-US" smtClean="0"/>
              <a:t>10</a:t>
            </a:fld>
            <a:endParaRPr lang="en-US"/>
          </a:p>
        </p:txBody>
      </p:sp>
    </p:spTree>
    <p:extLst>
      <p:ext uri="{BB962C8B-B14F-4D97-AF65-F5344CB8AC3E}">
        <p14:creationId xmlns:p14="http://schemas.microsoft.com/office/powerpoint/2010/main" val="3177237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7828"/>
            <a:ext cx="7772400" cy="1470025"/>
          </a:xfrm>
          <a:prstGeom prst="rect">
            <a:avLst/>
          </a:prstGeom>
        </p:spPr>
        <p:txBody>
          <a:bodyPr/>
          <a:lstStyle>
            <a:lvl1pPr>
              <a:defRPr sz="3600" b="1"/>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7" name="Straight Connector 6"/>
          <p:cNvCxnSpPr/>
          <p:nvPr userDrawn="1"/>
        </p:nvCxnSpPr>
        <p:spPr>
          <a:xfrm>
            <a:off x="304800" y="6400800"/>
            <a:ext cx="8534400" cy="0"/>
          </a:xfrm>
          <a:prstGeom prst="line">
            <a:avLst/>
          </a:prstGeom>
          <a:ln w="19050">
            <a:solidFill>
              <a:srgbClr val="532E63"/>
            </a:solidFill>
          </a:ln>
        </p:spPr>
        <p:style>
          <a:lnRef idx="1">
            <a:schemeClr val="accent1"/>
          </a:lnRef>
          <a:fillRef idx="0">
            <a:schemeClr val="accent1"/>
          </a:fillRef>
          <a:effectRef idx="0">
            <a:schemeClr val="accent1"/>
          </a:effectRef>
          <a:fontRef idx="minor">
            <a:schemeClr val="tx1"/>
          </a:fontRef>
        </p:style>
      </p:cxnSp>
      <p:sp>
        <p:nvSpPr>
          <p:cNvPr id="9" name="Footer Placeholder 4"/>
          <p:cNvSpPr>
            <a:spLocks noGrp="1"/>
          </p:cNvSpPr>
          <p:nvPr>
            <p:ph type="ftr" sz="quarter" idx="3"/>
          </p:nvPr>
        </p:nvSpPr>
        <p:spPr>
          <a:xfrm>
            <a:off x="322289" y="6475414"/>
            <a:ext cx="8499422" cy="273050"/>
          </a:xfrm>
          <a:prstGeom prst="rect">
            <a:avLst/>
          </a:prstGeom>
        </p:spPr>
        <p:txBody>
          <a:bodyPr anchor="ctr" anchorCtr="0"/>
          <a:lstStyle>
            <a:lvl1pPr>
              <a:defRPr sz="900"/>
            </a:lvl1pPr>
          </a:lstStyle>
          <a:p>
            <a:endParaRPr lang="en-US" dirty="0"/>
          </a:p>
        </p:txBody>
      </p:sp>
      <p:sp>
        <p:nvSpPr>
          <p:cNvPr id="12" name="Rectangle 11"/>
          <p:cNvSpPr/>
          <p:nvPr userDrawn="1"/>
        </p:nvSpPr>
        <p:spPr>
          <a:xfrm>
            <a:off x="0" y="0"/>
            <a:ext cx="9144000" cy="214313"/>
          </a:xfrm>
          <a:prstGeom prst="rect">
            <a:avLst/>
          </a:prstGeom>
          <a:solidFill>
            <a:srgbClr val="5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2781898" y="888623"/>
            <a:ext cx="3580204" cy="1102410"/>
          </a:xfrm>
          <a:prstGeom prst="rect">
            <a:avLst/>
          </a:prstGeom>
        </p:spPr>
      </p:pic>
    </p:spTree>
    <p:extLst>
      <p:ext uri="{BB962C8B-B14F-4D97-AF65-F5344CB8AC3E}">
        <p14:creationId xmlns:p14="http://schemas.microsoft.com/office/powerpoint/2010/main" val="383994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a:prstGeom prst="rect">
            <a:avLst/>
          </a:prstGeom>
        </p:spPr>
        <p:txBody>
          <a:bodyPr anchor="b" anchorCtr="0">
            <a:no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457200" y="1524000"/>
            <a:ext cx="8229600" cy="4800600"/>
          </a:xfrm>
          <a:prstGeom prst="rect">
            <a:avLst/>
          </a:prstGeom>
        </p:spPr>
        <p:txBody>
          <a:bodyPr vert="horz"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endParaRPr lang="en-US" dirty="0"/>
          </a:p>
        </p:txBody>
      </p:sp>
      <p:sp>
        <p:nvSpPr>
          <p:cNvPr id="7" name="Date Placeholder 3"/>
          <p:cNvSpPr>
            <a:spLocks noGrp="1"/>
          </p:cNvSpPr>
          <p:nvPr>
            <p:ph type="dt" sz="half" idx="2"/>
          </p:nvPr>
        </p:nvSpPr>
        <p:spPr>
          <a:xfrm>
            <a:off x="457200" y="6475414"/>
            <a:ext cx="914400" cy="273050"/>
          </a:xfrm>
          <a:prstGeom prst="rect">
            <a:avLst/>
          </a:prstGeom>
        </p:spPr>
        <p:txBody>
          <a:bodyPr anchor="ctr" anchorCtr="0"/>
          <a:lstStyle>
            <a:lvl1pPr>
              <a:defRPr sz="900"/>
            </a:lvl1pPr>
          </a:lstStyle>
          <a:p>
            <a:fld id="{8F66FC74-DC4C-4EDB-A76E-1FDBBB4099FA}" type="datetime1">
              <a:rPr lang="en-US" smtClean="0"/>
              <a:t>12/14/2020</a:t>
            </a:fld>
            <a:endParaRPr lang="en-US"/>
          </a:p>
        </p:txBody>
      </p:sp>
      <p:sp>
        <p:nvSpPr>
          <p:cNvPr id="8"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9"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114488682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2880" userDrawn="1">
          <p15:clr>
            <a:srgbClr val="FBAE40"/>
          </p15:clr>
        </p15:guide>
        <p15:guide id="3" orient="horz" pos="912" userDrawn="1">
          <p15:clr>
            <a:srgbClr val="FBAE40"/>
          </p15:clr>
        </p15:guide>
        <p15:guide id="4" orient="horz" pos="3984" userDrawn="1">
          <p15:clr>
            <a:srgbClr val="FBAE40"/>
          </p15:clr>
        </p15:guide>
        <p15:guide id="5" pos="288" userDrawn="1">
          <p15:clr>
            <a:srgbClr val="FBAE40"/>
          </p15:clr>
        </p15:guide>
        <p15:guide id="6" pos="54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1362075"/>
          </a:xfrm>
          <a:prstGeom prst="rect">
            <a:avLst/>
          </a:prstGeom>
        </p:spPr>
        <p:txBody>
          <a:bodyPr anchor="b" anchorCtr="0"/>
          <a:lstStyle>
            <a:lvl1pPr algn="ctr">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817687"/>
          </a:xfrm>
          <a:prstGeom prst="rect">
            <a:avLst/>
          </a:prstGeo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2"/>
          </p:nvPr>
        </p:nvSpPr>
        <p:spPr>
          <a:xfrm>
            <a:off x="457200" y="6475414"/>
            <a:ext cx="914400" cy="273050"/>
          </a:xfrm>
          <a:prstGeom prst="rect">
            <a:avLst/>
          </a:prstGeom>
        </p:spPr>
        <p:txBody>
          <a:bodyPr anchor="ctr" anchorCtr="0"/>
          <a:lstStyle>
            <a:lvl1pPr>
              <a:defRPr sz="900"/>
            </a:lvl1pPr>
          </a:lstStyle>
          <a:p>
            <a:fld id="{E3928E0A-E70E-4EBA-BD8D-52EBC857548A}" type="datetime1">
              <a:rPr lang="en-US" smtClean="0"/>
              <a:t>12/14/2020</a:t>
            </a:fld>
            <a:endParaRPr lang="en-US"/>
          </a:p>
        </p:txBody>
      </p:sp>
      <p:sp>
        <p:nvSpPr>
          <p:cNvPr id="8"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9"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397417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352"/>
            <a:ext cx="82296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0"/>
            <a:ext cx="4038600" cy="4800600"/>
          </a:xfrm>
          <a:prstGeom prst="rect">
            <a:avLst/>
          </a:prstGeo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p>
        </p:txBody>
      </p:sp>
      <p:sp>
        <p:nvSpPr>
          <p:cNvPr id="4" name="Content Placeholder 3"/>
          <p:cNvSpPr>
            <a:spLocks noGrp="1"/>
          </p:cNvSpPr>
          <p:nvPr>
            <p:ph sz="half" idx="2"/>
          </p:nvPr>
        </p:nvSpPr>
        <p:spPr>
          <a:xfrm>
            <a:off x="4648200" y="1524000"/>
            <a:ext cx="4038600" cy="4800600"/>
          </a:xfrm>
          <a:prstGeom prst="rect">
            <a:avLst/>
          </a:prstGeo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p>
        </p:txBody>
      </p:sp>
      <p:sp>
        <p:nvSpPr>
          <p:cNvPr id="8" name="Date Placeholder 3"/>
          <p:cNvSpPr>
            <a:spLocks noGrp="1"/>
          </p:cNvSpPr>
          <p:nvPr>
            <p:ph type="dt" sz="half" idx="10"/>
          </p:nvPr>
        </p:nvSpPr>
        <p:spPr>
          <a:xfrm>
            <a:off x="457200" y="6475414"/>
            <a:ext cx="914400" cy="273050"/>
          </a:xfrm>
          <a:prstGeom prst="rect">
            <a:avLst/>
          </a:prstGeom>
        </p:spPr>
        <p:txBody>
          <a:bodyPr anchor="ctr" anchorCtr="0"/>
          <a:lstStyle>
            <a:lvl1pPr>
              <a:defRPr sz="900"/>
            </a:lvl1pPr>
          </a:lstStyle>
          <a:p>
            <a:fld id="{5C0F261C-8958-489C-B6F6-6BCF68EF726D}" type="datetime1">
              <a:rPr lang="en-US" smtClean="0"/>
              <a:t>12/14/2020</a:t>
            </a:fld>
            <a:endParaRPr lang="en-US"/>
          </a:p>
        </p:txBody>
      </p:sp>
      <p:sp>
        <p:nvSpPr>
          <p:cNvPr id="9"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10"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271438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30352"/>
            <a:ext cx="8229600" cy="914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4"/>
            <a:ext cx="4040188" cy="4149725"/>
          </a:xfrm>
          <a:prstGeom prst="rect">
            <a:avLst/>
          </a:prstGeom>
        </p:spPr>
        <p:txBody>
          <a:bodyPr vert="horz" lIns="91440" tIns="45720" rIns="91440" bIns="45720" rtlCol="0">
            <a:noAutofit/>
          </a:bodyPr>
          <a:lstStyle>
            <a:lvl1pPr>
              <a:defRPr lang="en-US" sz="2200" dirty="0" smtClean="0"/>
            </a:lvl1pPr>
            <a:lvl2pPr>
              <a:defRPr lang="en-US" dirty="0" smtClean="0"/>
            </a:lvl2pPr>
            <a:lvl3pPr>
              <a:defRPr lang="en-US" dirty="0" smtClean="0"/>
            </a:lvl3pPr>
            <a:lvl4pPr>
              <a:defRPr lang="en-US" dirty="0" smtClean="0"/>
            </a:lvl4pPr>
            <a:lvl5pPr>
              <a:defRPr lang="en-US" dirty="0"/>
            </a:lvl5p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4"/>
            <a:ext cx="4041775" cy="4149725"/>
          </a:xfrm>
          <a:prstGeom prst="rect">
            <a:avLst/>
          </a:prstGeom>
        </p:spPr>
        <p:txBody>
          <a:bodyPr vert="horz" lIns="91440" tIns="45720" rIns="91440" bIns="45720" rtlCol="0">
            <a:noAutofit/>
          </a:bodyPr>
          <a:lstStyle>
            <a:lvl1pPr>
              <a:defRPr lang="en-US" sz="2200" smtClean="0"/>
            </a:lvl1pPr>
            <a:lvl2pPr>
              <a:defRPr lang="en-US" smtClean="0"/>
            </a:lvl2pPr>
            <a:lvl3pPr>
              <a:defRPr lang="en-US" smtClean="0"/>
            </a:lvl3pPr>
            <a:lvl4pPr>
              <a:defRPr lang="en-US" smtClean="0"/>
            </a:lvl4pPr>
            <a:lvl5pPr>
              <a:defRPr lang="en-US"/>
            </a:lvl5p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endParaRPr lang="en-US" dirty="0"/>
          </a:p>
        </p:txBody>
      </p:sp>
      <p:sp>
        <p:nvSpPr>
          <p:cNvPr id="10" name="Date Placeholder 3"/>
          <p:cNvSpPr>
            <a:spLocks noGrp="1"/>
          </p:cNvSpPr>
          <p:nvPr>
            <p:ph type="dt" sz="half" idx="10"/>
          </p:nvPr>
        </p:nvSpPr>
        <p:spPr>
          <a:xfrm>
            <a:off x="457200" y="6475414"/>
            <a:ext cx="914400" cy="273050"/>
          </a:xfrm>
          <a:prstGeom prst="rect">
            <a:avLst/>
          </a:prstGeom>
        </p:spPr>
        <p:txBody>
          <a:bodyPr anchor="ctr" anchorCtr="0"/>
          <a:lstStyle>
            <a:lvl1pPr>
              <a:defRPr sz="900"/>
            </a:lvl1pPr>
          </a:lstStyle>
          <a:p>
            <a:fld id="{7F2488C6-48AF-4663-9E8C-A10CD3E616C1}" type="datetime1">
              <a:rPr lang="en-US" smtClean="0"/>
              <a:t>12/14/2020</a:t>
            </a:fld>
            <a:endParaRPr lang="en-US"/>
          </a:p>
        </p:txBody>
      </p:sp>
      <p:sp>
        <p:nvSpPr>
          <p:cNvPr id="11" name="Footer Placeholder 4"/>
          <p:cNvSpPr>
            <a:spLocks noGrp="1"/>
          </p:cNvSpPr>
          <p:nvPr>
            <p:ph type="ftr" sz="quarter" idx="11"/>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12" name="Slide Number Placeholder 5"/>
          <p:cNvSpPr>
            <a:spLocks noGrp="1"/>
          </p:cNvSpPr>
          <p:nvPr>
            <p:ph type="sldNum" sz="quarter" idx="12"/>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383130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0352"/>
            <a:ext cx="8229600" cy="914400"/>
          </a:xfrm>
          <a:prstGeom prst="rect">
            <a:avLst/>
          </a:prstGeom>
        </p:spPr>
        <p:txBody>
          <a:bodyPr/>
          <a:lstStyle/>
          <a:p>
            <a:r>
              <a:rPr lang="en-US"/>
              <a:t>Click to edit Master title style</a:t>
            </a:r>
          </a:p>
        </p:txBody>
      </p:sp>
      <p:sp>
        <p:nvSpPr>
          <p:cNvPr id="6" name="Date Placeholder 3"/>
          <p:cNvSpPr>
            <a:spLocks noGrp="1"/>
          </p:cNvSpPr>
          <p:nvPr>
            <p:ph type="dt" sz="half" idx="2"/>
          </p:nvPr>
        </p:nvSpPr>
        <p:spPr>
          <a:xfrm>
            <a:off x="457200" y="6475414"/>
            <a:ext cx="914400" cy="273050"/>
          </a:xfrm>
          <a:prstGeom prst="rect">
            <a:avLst/>
          </a:prstGeom>
        </p:spPr>
        <p:txBody>
          <a:bodyPr anchor="ctr" anchorCtr="0"/>
          <a:lstStyle>
            <a:lvl1pPr>
              <a:defRPr sz="900"/>
            </a:lvl1pPr>
          </a:lstStyle>
          <a:p>
            <a:fld id="{48CBD1C5-B4ED-4CFF-B127-7EA84304D3A8}" type="datetime1">
              <a:rPr lang="en-US" smtClean="0"/>
              <a:t>12/14/2020</a:t>
            </a:fld>
            <a:endParaRPr lang="en-US"/>
          </a:p>
        </p:txBody>
      </p:sp>
      <p:sp>
        <p:nvSpPr>
          <p:cNvPr id="7"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8"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85667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75414"/>
            <a:ext cx="914400" cy="273050"/>
          </a:xfrm>
          <a:prstGeom prst="rect">
            <a:avLst/>
          </a:prstGeom>
        </p:spPr>
        <p:txBody>
          <a:bodyPr anchor="ctr" anchorCtr="0"/>
          <a:lstStyle>
            <a:lvl1pPr>
              <a:defRPr sz="900"/>
            </a:lvl1pPr>
          </a:lstStyle>
          <a:p>
            <a:fld id="{93E4ACAE-3CB4-4ECC-928C-F668203C5B4A}" type="datetime1">
              <a:rPr lang="en-US" smtClean="0"/>
              <a:t>12/14/2020</a:t>
            </a:fld>
            <a:endParaRPr lang="en-US"/>
          </a:p>
        </p:txBody>
      </p:sp>
      <p:sp>
        <p:nvSpPr>
          <p:cNvPr id="6"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7"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98636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30249"/>
            <a:ext cx="3008313" cy="1162050"/>
          </a:xfrm>
          <a:prstGeom prst="rect">
            <a:avLst/>
          </a:prstGeom>
        </p:spPr>
        <p:txBody>
          <a:bodyPr anchor="t" anchorCtr="0"/>
          <a:lstStyle>
            <a:lvl1pPr algn="l">
              <a:defRPr sz="2400" b="1"/>
            </a:lvl1pPr>
          </a:lstStyle>
          <a:p>
            <a:r>
              <a:rPr lang="en-US"/>
              <a:t>Click to edit Master title style</a:t>
            </a:r>
            <a:endParaRPr lang="en-US" dirty="0"/>
          </a:p>
        </p:txBody>
      </p:sp>
      <p:sp>
        <p:nvSpPr>
          <p:cNvPr id="3" name="Content Placeholder 2"/>
          <p:cNvSpPr>
            <a:spLocks noGrp="1"/>
          </p:cNvSpPr>
          <p:nvPr>
            <p:ph idx="1"/>
          </p:nvPr>
        </p:nvSpPr>
        <p:spPr>
          <a:xfrm>
            <a:off x="3575050" y="730250"/>
            <a:ext cx="5111750" cy="5594350"/>
          </a:xfrm>
          <a:prstGeom prst="rect">
            <a:avLst/>
          </a:prstGeo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p>
        </p:txBody>
      </p:sp>
      <p:sp>
        <p:nvSpPr>
          <p:cNvPr id="4" name="Text Placeholder 3"/>
          <p:cNvSpPr>
            <a:spLocks noGrp="1"/>
          </p:cNvSpPr>
          <p:nvPr>
            <p:ph type="body" sz="half" idx="2"/>
          </p:nvPr>
        </p:nvSpPr>
        <p:spPr>
          <a:xfrm>
            <a:off x="457200" y="1892300"/>
            <a:ext cx="3008313" cy="44323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3"/>
          <p:cNvSpPr>
            <a:spLocks noGrp="1"/>
          </p:cNvSpPr>
          <p:nvPr>
            <p:ph type="dt" sz="half" idx="10"/>
          </p:nvPr>
        </p:nvSpPr>
        <p:spPr>
          <a:xfrm>
            <a:off x="457200" y="6475414"/>
            <a:ext cx="914400" cy="273050"/>
          </a:xfrm>
          <a:prstGeom prst="rect">
            <a:avLst/>
          </a:prstGeom>
        </p:spPr>
        <p:txBody>
          <a:bodyPr anchor="ctr" anchorCtr="0"/>
          <a:lstStyle>
            <a:lvl1pPr>
              <a:defRPr sz="900"/>
            </a:lvl1pPr>
          </a:lstStyle>
          <a:p>
            <a:fld id="{E0BEA6CF-81C8-4970-8C89-487435F227CF}" type="datetime1">
              <a:rPr lang="en-US" smtClean="0"/>
              <a:t>12/14/2020</a:t>
            </a:fld>
            <a:endParaRPr lang="en-US"/>
          </a:p>
        </p:txBody>
      </p:sp>
      <p:sp>
        <p:nvSpPr>
          <p:cNvPr id="9"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10"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spTree>
    <p:extLst>
      <p:ext uri="{BB962C8B-B14F-4D97-AF65-F5344CB8AC3E}">
        <p14:creationId xmlns:p14="http://schemas.microsoft.com/office/powerpoint/2010/main" val="30564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309068"/>
            <a:ext cx="1231106" cy="214313"/>
          </a:xfrm>
          <a:prstGeom prst="rect">
            <a:avLst/>
          </a:prstGeom>
          <a:solidFill>
            <a:srgbClr val="5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304800" y="6400800"/>
            <a:ext cx="8534400" cy="0"/>
          </a:xfrm>
          <a:prstGeom prst="line">
            <a:avLst/>
          </a:prstGeom>
          <a:ln w="19050">
            <a:solidFill>
              <a:srgbClr val="532E63"/>
            </a:solidFill>
          </a:ln>
        </p:spPr>
        <p:style>
          <a:lnRef idx="1">
            <a:schemeClr val="accent1"/>
          </a:lnRef>
          <a:fillRef idx="0">
            <a:schemeClr val="accent1"/>
          </a:fillRef>
          <a:effectRef idx="0">
            <a:schemeClr val="accent1"/>
          </a:effectRef>
          <a:fontRef idx="minor">
            <a:schemeClr val="tx1"/>
          </a:fontRef>
        </p:style>
      </p:cxnSp>
      <p:sp>
        <p:nvSpPr>
          <p:cNvPr id="3" name="Title Placeholder 2"/>
          <p:cNvSpPr>
            <a:spLocks noGrp="1"/>
          </p:cNvSpPr>
          <p:nvPr>
            <p:ph type="title"/>
          </p:nvPr>
        </p:nvSpPr>
        <p:spPr>
          <a:xfrm>
            <a:off x="457200" y="530352"/>
            <a:ext cx="8229600" cy="914400"/>
          </a:xfrm>
          <a:prstGeom prst="rect">
            <a:avLst/>
          </a:prstGeom>
        </p:spPr>
        <p:txBody>
          <a:bodyPr vert="horz" lIns="91440" tIns="45720" rIns="91440" bIns="45720" rtlCol="0" anchor="b" anchorCtr="0">
            <a:noAutofit/>
          </a:bodyPr>
          <a:lstStyle/>
          <a:p>
            <a:pPr lvl="0"/>
            <a:r>
              <a:rPr lang="en-US"/>
              <a:t>Click to edit Master title style</a:t>
            </a:r>
            <a:endParaRPr lang="en-US" dirty="0"/>
          </a:p>
        </p:txBody>
      </p:sp>
      <p:sp>
        <p:nvSpPr>
          <p:cNvPr id="4" name="Text Placeholder 3"/>
          <p:cNvSpPr>
            <a:spLocks noGrp="1"/>
          </p:cNvSpPr>
          <p:nvPr>
            <p:ph type="body" idx="1"/>
          </p:nvPr>
        </p:nvSpPr>
        <p:spPr>
          <a:xfrm>
            <a:off x="457200" y="1527048"/>
            <a:ext cx="8229600" cy="4800600"/>
          </a:xfrm>
          <a:prstGeom prst="rect">
            <a:avLst/>
          </a:prstGeom>
        </p:spPr>
        <p:txBody>
          <a:bodyPr vert="horz" lIns="91440" tIns="45720" rIns="91440" bIns="45720" rtlCol="0">
            <a:noAutofit/>
          </a:bodyPr>
          <a:lstStyle/>
          <a:p>
            <a:pPr marL="231775" lvl="0" indent="-231775">
              <a:spcBef>
                <a:spcPts val="1200"/>
              </a:spcBef>
            </a:pPr>
            <a:r>
              <a:rPr lang="en-US"/>
              <a:t>Edit Master text styles</a:t>
            </a:r>
          </a:p>
          <a:p>
            <a:pPr marL="231775" lvl="1" indent="-231775">
              <a:spcBef>
                <a:spcPts val="1200"/>
              </a:spcBef>
            </a:pPr>
            <a:r>
              <a:rPr lang="en-US"/>
              <a:t>Second level</a:t>
            </a:r>
          </a:p>
          <a:p>
            <a:pPr marL="231775" lvl="2" indent="-231775">
              <a:spcBef>
                <a:spcPts val="1200"/>
              </a:spcBef>
            </a:pPr>
            <a:r>
              <a:rPr lang="en-US"/>
              <a:t>Third level</a:t>
            </a:r>
          </a:p>
          <a:p>
            <a:pPr marL="231775" lvl="3" indent="-231775">
              <a:spcBef>
                <a:spcPts val="1200"/>
              </a:spcBef>
            </a:pPr>
            <a:r>
              <a:rPr lang="en-US"/>
              <a:t>Fourth level</a:t>
            </a:r>
          </a:p>
          <a:p>
            <a:pPr marL="231775" lvl="4" indent="-231775">
              <a:spcBef>
                <a:spcPts val="1200"/>
              </a:spcBef>
            </a:pPr>
            <a:r>
              <a:rPr lang="en-US"/>
              <a:t>Fifth level</a:t>
            </a:r>
            <a:endParaRPr lang="en-US" dirty="0"/>
          </a:p>
        </p:txBody>
      </p:sp>
      <p:sp>
        <p:nvSpPr>
          <p:cNvPr id="11" name="Date Placeholder 3"/>
          <p:cNvSpPr>
            <a:spLocks noGrp="1"/>
          </p:cNvSpPr>
          <p:nvPr>
            <p:ph type="dt" sz="half" idx="2"/>
          </p:nvPr>
        </p:nvSpPr>
        <p:spPr>
          <a:xfrm>
            <a:off x="457200" y="6475414"/>
            <a:ext cx="914400" cy="273050"/>
          </a:xfrm>
          <a:prstGeom prst="rect">
            <a:avLst/>
          </a:prstGeom>
        </p:spPr>
        <p:txBody>
          <a:bodyPr anchor="ctr" anchorCtr="0"/>
          <a:lstStyle>
            <a:lvl1pPr>
              <a:defRPr sz="900"/>
            </a:lvl1pPr>
          </a:lstStyle>
          <a:p>
            <a:fld id="{7DD6CDE4-DDF7-41AA-B5BA-A1C7FB3BBCA0}" type="datetime1">
              <a:rPr lang="en-US" smtClean="0"/>
              <a:t>12/14/2020</a:t>
            </a:fld>
            <a:endParaRPr lang="en-US"/>
          </a:p>
        </p:txBody>
      </p:sp>
      <p:sp>
        <p:nvSpPr>
          <p:cNvPr id="12" name="Footer Placeholder 4"/>
          <p:cNvSpPr>
            <a:spLocks noGrp="1"/>
          </p:cNvSpPr>
          <p:nvPr>
            <p:ph type="ftr" sz="quarter" idx="3"/>
          </p:nvPr>
        </p:nvSpPr>
        <p:spPr>
          <a:xfrm>
            <a:off x="1524000" y="6475414"/>
            <a:ext cx="6096000" cy="273050"/>
          </a:xfrm>
          <a:prstGeom prst="rect">
            <a:avLst/>
          </a:prstGeom>
        </p:spPr>
        <p:txBody>
          <a:bodyPr anchor="ctr" anchorCtr="0"/>
          <a:lstStyle>
            <a:lvl1pPr algn="ctr">
              <a:defRPr sz="900"/>
            </a:lvl1pPr>
          </a:lstStyle>
          <a:p>
            <a:endParaRPr lang="en-US" dirty="0"/>
          </a:p>
        </p:txBody>
      </p:sp>
      <p:sp>
        <p:nvSpPr>
          <p:cNvPr id="13" name="Slide Number Placeholder 5"/>
          <p:cNvSpPr>
            <a:spLocks noGrp="1"/>
          </p:cNvSpPr>
          <p:nvPr>
            <p:ph type="sldNum" sz="quarter" idx="4"/>
          </p:nvPr>
        </p:nvSpPr>
        <p:spPr>
          <a:xfrm>
            <a:off x="8229600" y="6475414"/>
            <a:ext cx="457200" cy="273050"/>
          </a:xfrm>
          <a:prstGeom prst="rect">
            <a:avLst/>
          </a:prstGeom>
        </p:spPr>
        <p:txBody>
          <a:bodyPr anchor="ctr" anchorCtr="0"/>
          <a:lstStyle>
            <a:lvl1pPr algn="r">
              <a:defRPr sz="900" b="1"/>
            </a:lvl1pPr>
          </a:lstStyle>
          <a:p>
            <a:fld id="{268DE643-45C0-48C3-B92D-7D7741B6DFE3}" type="slidenum">
              <a:rPr lang="en-US" smtClean="0"/>
              <a:pPr/>
              <a:t>‹#›</a:t>
            </a:fld>
            <a:endParaRPr lang="en-US" dirty="0"/>
          </a:p>
        </p:txBody>
      </p:sp>
      <p:pic>
        <p:nvPicPr>
          <p:cNvPr id="10" name="Picture 9"/>
          <p:cNvPicPr>
            <a:picLocks noChangeAspect="1"/>
          </p:cNvPicPr>
          <p:nvPr userDrawn="1"/>
        </p:nvPicPr>
        <p:blipFill>
          <a:blip r:embed="rId10"/>
          <a:stretch>
            <a:fillRect/>
          </a:stretch>
        </p:blipFill>
        <p:spPr>
          <a:xfrm>
            <a:off x="453866" y="609600"/>
            <a:ext cx="1234440" cy="380542"/>
          </a:xfrm>
          <a:prstGeom prst="rect">
            <a:avLst/>
          </a:prstGeom>
        </p:spPr>
      </p:pic>
    </p:spTree>
    <p:extLst>
      <p:ext uri="{BB962C8B-B14F-4D97-AF65-F5344CB8AC3E}">
        <p14:creationId xmlns:p14="http://schemas.microsoft.com/office/powerpoint/2010/main" val="271398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ctr" defTabSz="914400" rtl="0" eaLnBrk="1" latinLnBrk="0" hangingPunct="1">
        <a:spcBef>
          <a:spcPct val="0"/>
        </a:spcBef>
        <a:buNone/>
        <a:defRPr lang="en-US" sz="3200" b="1" kern="1200" smtClean="0">
          <a:solidFill>
            <a:schemeClr val="tx1"/>
          </a:solidFill>
          <a:latin typeface="+mj-lt"/>
          <a:ea typeface="+mj-ea"/>
          <a:cs typeface="+mj-cs"/>
        </a:defRPr>
      </a:lvl1pPr>
    </p:titleStyle>
    <p:bodyStyle>
      <a:lvl1pPr marL="173038" indent="-173038" algn="l" defTabSz="914400" rtl="0" eaLnBrk="1" latinLnBrk="0" hangingPunct="1">
        <a:spcBef>
          <a:spcPct val="20000"/>
        </a:spcBef>
        <a:buFont typeface="Arial" panose="020B0604020202020204" pitchFamily="34" charset="0"/>
        <a:buChar char="•"/>
        <a:defRPr lang="en-US" sz="2400" kern="1200" dirty="0" smtClean="0">
          <a:solidFill>
            <a:schemeClr val="tx1"/>
          </a:solidFill>
          <a:latin typeface="+mn-lt"/>
          <a:ea typeface="+mn-ea"/>
          <a:cs typeface="+mn-cs"/>
        </a:defRPr>
      </a:lvl1pPr>
      <a:lvl2pPr marL="517525" indent="-293688" algn="l" defTabSz="914400" rtl="0" eaLnBrk="1" latinLnBrk="0" hangingPunct="1">
        <a:spcBef>
          <a:spcPct val="20000"/>
        </a:spcBef>
        <a:buFont typeface="Arial" panose="020B0604020202020204" pitchFamily="34" charset="0"/>
        <a:buChar char="–"/>
        <a:defRPr lang="en-US" sz="2000" kern="1200" dirty="0" smtClean="0">
          <a:solidFill>
            <a:schemeClr val="tx1"/>
          </a:solidFill>
          <a:latin typeface="+mn-lt"/>
          <a:ea typeface="+mn-ea"/>
          <a:cs typeface="+mn-cs"/>
        </a:defRPr>
      </a:lvl2pPr>
      <a:lvl3pPr marL="688975" indent="-171450" algn="l" defTabSz="914400" rtl="0" eaLnBrk="1" latinLnBrk="0" hangingPunct="1">
        <a:spcBef>
          <a:spcPct val="20000"/>
        </a:spcBef>
        <a:buSzPct val="95000"/>
        <a:buFont typeface="Wingdings" panose="05000000000000000000" pitchFamily="2" charset="2"/>
        <a:buChar char="§"/>
        <a:defRPr lang="en-US" sz="1800" kern="1200" dirty="0" smtClean="0">
          <a:solidFill>
            <a:schemeClr val="tx1"/>
          </a:solidFill>
          <a:latin typeface="+mn-lt"/>
          <a:ea typeface="+mn-ea"/>
          <a:cs typeface="+mn-cs"/>
        </a:defRPr>
      </a:lvl3pPr>
      <a:lvl4pPr marL="914400" indent="-173038" algn="l" defTabSz="914400" rtl="0" eaLnBrk="1" latinLnBrk="0" hangingPunct="1">
        <a:spcBef>
          <a:spcPct val="20000"/>
        </a:spcBef>
        <a:buFont typeface="Arial" panose="020B0604020202020204" pitchFamily="34" charset="0"/>
        <a:buChar char="-"/>
        <a:defRPr lang="en-US" sz="16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14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melissa.ford7.civ@mail.mi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mailto:toni.t.shivers.ctr@mail.mil" TargetMode="External"/><Relationship Id="rId4" Type="http://schemas.openxmlformats.org/officeDocument/2006/relationships/hyperlink" Target="mailto:harold.c.arens.civ@mail.mi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ipvs.meet.health.mi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mailto:harold.c.arens.civ@mail.mi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cid:image002.jpg@01D69BD0.82958C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cid:image001.jpg@01D69BD0.82958C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youtu.be/7e_xBkz9p7o" TargetMode="Externa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7.pn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hyperlink" Target="https://youtu.be/cckvO0Pswko"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nfo.health.mil/army/VMC/Pages/Home.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3.pn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hyperlink" Target="https://youtu.be/nVOEpkmDU8o"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info.health.mil/army/VMC/Pages/Home.aspx"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hyperlink" Target="https://info.health.mil/sites/Markets/ncr/co/chio/VHP/SitePages/Home.aspx" TargetMode="External"/><Relationship Id="rId4" Type="http://schemas.openxmlformats.org/officeDocument/2006/relationships/hyperlink" Target="mailto:usarmy.jbsa.medcom-bamc.mbx.dha-jbsa-vmcimd-support@mail.mil"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mailto:samrakshak.s.regmi.ctr@mail.mil"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USE OF DOD-APPROVED TELEHEALTH APPLICATIONS</a:t>
            </a:r>
          </a:p>
        </p:txBody>
      </p:sp>
      <p:sp>
        <p:nvSpPr>
          <p:cNvPr id="3" name="Subtitle 2"/>
          <p:cNvSpPr>
            <a:spLocks noGrp="1"/>
          </p:cNvSpPr>
          <p:nvPr>
            <p:ph type="subTitle" idx="1"/>
          </p:nvPr>
        </p:nvSpPr>
        <p:spPr>
          <a:xfrm>
            <a:off x="1371600" y="3886200"/>
            <a:ext cx="6400800" cy="2124371"/>
          </a:xfrm>
        </p:spPr>
        <p:txBody>
          <a:bodyPr/>
          <a:lstStyle/>
          <a:p>
            <a:r>
              <a:rPr lang="en-US" dirty="0"/>
              <a:t>POC: MAJ Jennifer Costello, DO</a:t>
            </a:r>
            <a:br>
              <a:rPr lang="en-US" dirty="0"/>
            </a:br>
            <a:r>
              <a:rPr lang="en-US" dirty="0" smtClean="0"/>
              <a:t>Jennifer.costello4.mil@mail.mil</a:t>
            </a:r>
            <a:endParaRPr lang="en-US" dirty="0"/>
          </a:p>
        </p:txBody>
      </p:sp>
      <p:sp>
        <p:nvSpPr>
          <p:cNvPr id="4" name="Footer Placeholder 3"/>
          <p:cNvSpPr>
            <a:spLocks noGrp="1"/>
          </p:cNvSpPr>
          <p:nvPr>
            <p:ph type="ftr" sz="quarter" idx="3"/>
          </p:nvPr>
        </p:nvSpPr>
        <p:spPr/>
        <p:txBody>
          <a:bodyPr/>
          <a:lstStyle/>
          <a:p>
            <a:r>
              <a:rPr lang="en-US" dirty="0"/>
              <a:t>Up to date as of 11/20/2020</a:t>
            </a:r>
          </a:p>
        </p:txBody>
      </p:sp>
    </p:spTree>
    <p:extLst>
      <p:ext uri="{BB962C8B-B14F-4D97-AF65-F5344CB8AC3E}">
        <p14:creationId xmlns:p14="http://schemas.microsoft.com/office/powerpoint/2010/main" val="189778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223520" lvl="1" indent="0">
              <a:buNone/>
            </a:pPr>
            <a:r>
              <a:rPr lang="en-US" u="sng"/>
              <a:t>HOW TO USE ADOBE CONNECT DRAWING TOOLS</a:t>
            </a:r>
            <a:endParaRPr lang="en-US"/>
          </a:p>
          <a:p>
            <a:pPr lvl="1" indent="-293370">
              <a:buFont typeface="Arial" panose="020B0604020202020204" pitchFamily="34" charset="0"/>
              <a:buChar char="•"/>
            </a:pPr>
            <a:r>
              <a:rPr lang="en-US" sz="1800" dirty="0"/>
              <a:t>Click on the “Share My Screen” down arrow in the center of </a:t>
            </a:r>
            <a:endParaRPr lang="en-US" sz="1800" dirty="0">
              <a:cs typeface="Calibri"/>
            </a:endParaRPr>
          </a:p>
          <a:p>
            <a:pPr marL="223520" lvl="1" indent="0">
              <a:buNone/>
            </a:pPr>
            <a:r>
              <a:rPr lang="en-US" sz="1800" dirty="0"/>
              <a:t>     the Adobe screen. Scroll down to “Share Document.” Upload</a:t>
            </a:r>
            <a:endParaRPr lang="en-US" sz="1800" dirty="0">
              <a:cs typeface="Calibri"/>
            </a:endParaRPr>
          </a:p>
          <a:p>
            <a:pPr marL="223520" lvl="1" indent="0">
              <a:buNone/>
            </a:pPr>
            <a:r>
              <a:rPr lang="en-US" sz="1800" dirty="0"/>
              <a:t>     documents prior to entering the virtual room via the “content”</a:t>
            </a:r>
            <a:endParaRPr lang="en-US" sz="1800" dirty="0">
              <a:cs typeface="Calibri"/>
            </a:endParaRPr>
          </a:p>
          <a:p>
            <a:pPr marL="223520" lvl="1" indent="0">
              <a:buNone/>
            </a:pPr>
            <a:r>
              <a:rPr lang="en-US" sz="1800" dirty="0"/>
              <a:t>     tab or through “Share My Screen.” </a:t>
            </a:r>
            <a:endParaRPr lang="en-US" sz="1800" dirty="0">
              <a:cs typeface="Calibri"/>
            </a:endParaRPr>
          </a:p>
          <a:p>
            <a:pPr lvl="1" indent="-293370">
              <a:buFont typeface="Arial" panose="020B0604020202020204" pitchFamily="34" charset="0"/>
              <a:buChar char="•"/>
            </a:pPr>
            <a:r>
              <a:rPr lang="en-US" sz="1800" dirty="0"/>
              <a:t>Once the document opens on the virtual screen, click on “draw.”</a:t>
            </a:r>
            <a:endParaRPr lang="en-US" sz="1800" dirty="0">
              <a:cs typeface="Calibri"/>
            </a:endParaRPr>
          </a:p>
          <a:p>
            <a:pPr marL="223520" lvl="1" indent="0">
              <a:buNone/>
            </a:pPr>
            <a:r>
              <a:rPr lang="en-US" sz="1800" dirty="0"/>
              <a:t>     The drawing tools will appear on the screen for the host and </a:t>
            </a:r>
            <a:endParaRPr lang="en-US" sz="1800" dirty="0">
              <a:cs typeface="Calibri"/>
            </a:endParaRPr>
          </a:p>
          <a:p>
            <a:pPr marL="223520" lvl="1" indent="0">
              <a:buNone/>
            </a:pPr>
            <a:r>
              <a:rPr lang="en-US" sz="1800" dirty="0"/>
              <a:t>     participant.</a:t>
            </a:r>
            <a:endParaRPr lang="en-US" sz="1800" dirty="0">
              <a:cs typeface="Calibri"/>
            </a:endParaRPr>
          </a:p>
          <a:p>
            <a:pPr lvl="1" indent="-293370">
              <a:buFont typeface="Arial" panose="020B0604020202020204" pitchFamily="34" charset="0"/>
              <a:buChar char="•"/>
            </a:pPr>
            <a:endParaRPr lang="en-US" sz="1800" dirty="0">
              <a:cs typeface="Calibri"/>
            </a:endParaRPr>
          </a:p>
          <a:p>
            <a:pPr marL="223520" lvl="1" indent="0">
              <a:buNone/>
            </a:pPr>
            <a:r>
              <a:rPr lang="en-US" u="sng" dirty="0"/>
              <a:t>HOW TO END MEETING </a:t>
            </a:r>
            <a:endParaRPr lang="en-US" u="sng" dirty="0">
              <a:cs typeface="Calibri"/>
            </a:endParaRPr>
          </a:p>
          <a:p>
            <a:pPr lvl="1" indent="-293370">
              <a:buFont typeface="Arial" panose="020B0604020202020204" pitchFamily="34" charset="0"/>
              <a:buChar char="•"/>
            </a:pPr>
            <a:r>
              <a:rPr lang="en-US" sz="1800" dirty="0"/>
              <a:t>Select “meeting” tab</a:t>
            </a:r>
            <a:endParaRPr lang="en-US" sz="1800" dirty="0">
              <a:cs typeface="Calibri"/>
            </a:endParaRPr>
          </a:p>
          <a:p>
            <a:pPr marL="223520" lvl="1" indent="0">
              <a:buNone/>
            </a:pPr>
            <a:r>
              <a:rPr lang="en-US" sz="1800" dirty="0"/>
              <a:t>      and scroll down to </a:t>
            </a:r>
            <a:endParaRPr lang="en-US" sz="1800" dirty="0">
              <a:cs typeface="Calibri"/>
            </a:endParaRPr>
          </a:p>
          <a:p>
            <a:pPr marL="223520" lvl="1" indent="0">
              <a:buNone/>
            </a:pPr>
            <a:r>
              <a:rPr lang="en-US" sz="1800" dirty="0"/>
              <a:t>     “End Meeting.”</a:t>
            </a:r>
            <a:endParaRPr lang="en-US" sz="1800"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10</a:t>
            </a:fld>
            <a:endParaRPr lang="en-US" dirty="0"/>
          </a:p>
        </p:txBody>
      </p:sp>
      <p:sp>
        <p:nvSpPr>
          <p:cNvPr id="2" name="Title 1"/>
          <p:cNvSpPr>
            <a:spLocks noGrp="1"/>
          </p:cNvSpPr>
          <p:nvPr>
            <p:ph type="title"/>
          </p:nvPr>
        </p:nvSpPr>
        <p:spPr/>
        <p:txBody>
          <a:bodyPr/>
          <a:lstStyle/>
          <a:p>
            <a:r>
              <a:rPr lang="en-US" dirty="0"/>
              <a:t>HOW TO USE ADOBE CONNECT</a:t>
            </a:r>
            <a:r>
              <a:rPr lang="en-US" dirty="0">
                <a:cs typeface="Calibri"/>
              </a:rPr>
              <a:t/>
            </a:r>
            <a:br>
              <a:rPr lang="en-US" dirty="0">
                <a:cs typeface="Calibri"/>
              </a:rPr>
            </a:br>
            <a:r>
              <a:rPr lang="en-US" dirty="0"/>
              <a:t>DRAWING TOOLS ON LAPTOP</a:t>
            </a:r>
          </a:p>
        </p:txBody>
      </p:sp>
      <p:pic>
        <p:nvPicPr>
          <p:cNvPr id="4" name="Picture 3"/>
          <p:cNvPicPr>
            <a:picLocks noChangeAspect="1"/>
          </p:cNvPicPr>
          <p:nvPr/>
        </p:nvPicPr>
        <p:blipFill>
          <a:blip r:embed="rId3"/>
          <a:stretch>
            <a:fillRect/>
          </a:stretch>
        </p:blipFill>
        <p:spPr>
          <a:xfrm>
            <a:off x="7181073" y="3040386"/>
            <a:ext cx="1182998" cy="1512508"/>
          </a:xfrm>
          <a:prstGeom prst="rect">
            <a:avLst/>
          </a:prstGeom>
        </p:spPr>
      </p:pic>
      <p:pic>
        <p:nvPicPr>
          <p:cNvPr id="14" name="Picture 13"/>
          <p:cNvPicPr>
            <a:picLocks noChangeAspect="1"/>
          </p:cNvPicPr>
          <p:nvPr/>
        </p:nvPicPr>
        <p:blipFill>
          <a:blip r:embed="rId4"/>
          <a:stretch>
            <a:fillRect/>
          </a:stretch>
        </p:blipFill>
        <p:spPr>
          <a:xfrm>
            <a:off x="6944061" y="1671754"/>
            <a:ext cx="1285539" cy="1212968"/>
          </a:xfrm>
          <a:prstGeom prst="rect">
            <a:avLst/>
          </a:prstGeom>
        </p:spPr>
      </p:pic>
      <p:pic>
        <p:nvPicPr>
          <p:cNvPr id="5" name="Picture 4"/>
          <p:cNvPicPr>
            <a:picLocks noChangeAspect="1"/>
          </p:cNvPicPr>
          <p:nvPr/>
        </p:nvPicPr>
        <p:blipFill>
          <a:blip r:embed="rId5"/>
          <a:stretch>
            <a:fillRect/>
          </a:stretch>
        </p:blipFill>
        <p:spPr>
          <a:xfrm>
            <a:off x="2288900" y="3925802"/>
            <a:ext cx="2743200" cy="288758"/>
          </a:xfrm>
          <a:prstGeom prst="rect">
            <a:avLst/>
          </a:prstGeom>
        </p:spPr>
      </p:pic>
      <p:cxnSp>
        <p:nvCxnSpPr>
          <p:cNvPr id="15" name="Straight Arrow Connector 14"/>
          <p:cNvCxnSpPr/>
          <p:nvPr/>
        </p:nvCxnSpPr>
        <p:spPr>
          <a:xfrm flipH="1">
            <a:off x="8132190" y="2360992"/>
            <a:ext cx="315252" cy="2644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6"/>
          <a:srcRect l="3125" r="4167" b="1945"/>
          <a:stretch/>
        </p:blipFill>
        <p:spPr>
          <a:xfrm>
            <a:off x="3458705" y="4293656"/>
            <a:ext cx="1412889" cy="199468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457041" y="3519641"/>
            <a:ext cx="1056508" cy="276999"/>
          </a:xfrm>
          <a:prstGeom prst="rect">
            <a:avLst/>
          </a:prstGeom>
          <a:noFill/>
        </p:spPr>
        <p:txBody>
          <a:bodyPr wrap="none" rtlCol="0">
            <a:spAutoFit/>
          </a:bodyPr>
          <a:lstStyle/>
          <a:p>
            <a:r>
              <a:rPr lang="en-US" sz="1200" dirty="0">
                <a:solidFill>
                  <a:srgbClr val="FF0000"/>
                </a:solidFill>
              </a:rPr>
              <a:t>Drawing Tools</a:t>
            </a:r>
          </a:p>
        </p:txBody>
      </p:sp>
      <p:cxnSp>
        <p:nvCxnSpPr>
          <p:cNvPr id="18" name="Straight Arrow Connector 17"/>
          <p:cNvCxnSpPr/>
          <p:nvPr/>
        </p:nvCxnSpPr>
        <p:spPr>
          <a:xfrm flipH="1">
            <a:off x="3650943" y="5943600"/>
            <a:ext cx="291486" cy="155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0" descr="Adobe Connect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5303" y="0"/>
            <a:ext cx="1207487" cy="11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1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31800" y="1435100"/>
            <a:ext cx="8255000" cy="4813300"/>
          </a:xfrm>
        </p:spPr>
        <p:txBody>
          <a:bodyPr vert="horz" lIns="91440" tIns="45720" rIns="91440" bIns="45720" rtlCol="0" anchor="t">
            <a:noAutofit/>
          </a:bodyPr>
          <a:lstStyle/>
          <a:p>
            <a:pPr marL="172720" indent="-172720"/>
            <a:r>
              <a:rPr lang="en-US" dirty="0"/>
              <a:t>Web-based platform approved by DHA/DoD for patient encounters &amp; groups, widely used at other MTFs. </a:t>
            </a:r>
            <a:endParaRPr lang="en-US"/>
          </a:p>
          <a:p>
            <a:pPr lvl="1" indent="-293370"/>
            <a:r>
              <a:rPr lang="en-US" dirty="0"/>
              <a:t>Patients and providers do not need to download an additional app.</a:t>
            </a:r>
            <a:endParaRPr lang="en-US" dirty="0">
              <a:cs typeface="Calibri"/>
            </a:endParaRPr>
          </a:p>
          <a:p>
            <a:pPr lvl="1" indent="-293370"/>
            <a:r>
              <a:rPr lang="en-US" dirty="0"/>
              <a:t>The meeting is accessible via approved web browsers listed below.</a:t>
            </a:r>
            <a:endParaRPr lang="en-US" dirty="0">
              <a:cs typeface="Calibri"/>
            </a:endParaRPr>
          </a:p>
          <a:p>
            <a:pPr lvl="1" indent="-293370"/>
            <a:r>
              <a:rPr lang="en-US" dirty="0"/>
              <a:t>Works with and without VPN. </a:t>
            </a:r>
            <a:endParaRPr lang="en-US" dirty="0">
              <a:cs typeface="Calibri"/>
            </a:endParaRPr>
          </a:p>
          <a:p>
            <a:pPr marL="172720" indent="-172720"/>
            <a:r>
              <a:rPr lang="en-US" dirty="0"/>
              <a:t>CMS meeting can be accessed through any of the following web browsers:</a:t>
            </a:r>
            <a:endParaRPr lang="en-US" dirty="0">
              <a:cs typeface="Calibri"/>
            </a:endParaRPr>
          </a:p>
          <a:p>
            <a:pPr lvl="1" indent="-293370"/>
            <a:r>
              <a:rPr lang="en-US" dirty="0"/>
              <a:t>Chrome</a:t>
            </a:r>
            <a:endParaRPr lang="en-US" dirty="0">
              <a:cs typeface="Calibri"/>
            </a:endParaRPr>
          </a:p>
          <a:p>
            <a:pPr lvl="1" indent="-293370"/>
            <a:r>
              <a:rPr lang="en-US" dirty="0"/>
              <a:t>Firefox</a:t>
            </a:r>
            <a:endParaRPr lang="en-US" dirty="0">
              <a:cs typeface="Calibri"/>
            </a:endParaRPr>
          </a:p>
          <a:p>
            <a:pPr lvl="1" indent="-293370"/>
            <a:r>
              <a:rPr lang="en-US"/>
              <a:t>Windows Edge</a:t>
            </a:r>
            <a:endParaRPr lang="en-US">
              <a:cs typeface="Calibri"/>
            </a:endParaRPr>
          </a:p>
          <a:p>
            <a:pPr lvl="1" indent="-293370"/>
            <a:r>
              <a:rPr lang="en-US" dirty="0"/>
              <a:t>Chrome in Android devices</a:t>
            </a:r>
            <a:endParaRPr lang="en-US" dirty="0">
              <a:cs typeface="Calibri"/>
            </a:endParaRPr>
          </a:p>
          <a:p>
            <a:pPr lvl="1" indent="-293370"/>
            <a:r>
              <a:rPr lang="en-US" dirty="0"/>
              <a:t>Safari in Apple devices</a:t>
            </a:r>
            <a:endParaRPr lang="en-US" dirty="0">
              <a:cs typeface="Calibri"/>
            </a:endParaRPr>
          </a:p>
          <a:p>
            <a:pPr lvl="1" indent="-293370"/>
            <a:r>
              <a:rPr lang="en-US" b="1" dirty="0"/>
              <a:t>*CMS cannot be accessed through Internet Explorer.*</a:t>
            </a:r>
            <a:endParaRPr lang="en-US" b="1" dirty="0">
              <a:cs typeface="Calibri"/>
            </a:endParaRPr>
          </a:p>
          <a:p>
            <a:pPr marL="172720" indent="-172720"/>
            <a:endParaRPr lang="en-US" sz="2400"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11</a:t>
            </a:fld>
            <a:endParaRPr lang="en-US" dirty="0"/>
          </a:p>
        </p:txBody>
      </p:sp>
      <p:sp>
        <p:nvSpPr>
          <p:cNvPr id="2" name="Title 1"/>
          <p:cNvSpPr>
            <a:spLocks noGrp="1"/>
          </p:cNvSpPr>
          <p:nvPr>
            <p:ph type="title"/>
          </p:nvPr>
        </p:nvSpPr>
        <p:spPr/>
        <p:txBody>
          <a:bodyPr/>
          <a:lstStyle/>
          <a:p>
            <a:r>
              <a:rPr lang="en-US" dirty="0"/>
              <a:t>CISCO CMS</a:t>
            </a:r>
          </a:p>
        </p:txBody>
      </p:sp>
      <p:pic>
        <p:nvPicPr>
          <p:cNvPr id="9"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45400" y="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2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371600"/>
            <a:ext cx="8229600" cy="4800600"/>
          </a:xfrm>
        </p:spPr>
        <p:txBody>
          <a:bodyPr vert="horz" lIns="91440" tIns="45720" rIns="91440" bIns="45720" rtlCol="0" anchor="t">
            <a:noAutofit/>
          </a:bodyPr>
          <a:lstStyle/>
          <a:p>
            <a:pPr marL="172720" indent="-172720"/>
            <a:r>
              <a:rPr lang="en-US" dirty="0"/>
              <a:t>Pros: </a:t>
            </a:r>
            <a:endParaRPr lang="en-US"/>
          </a:p>
          <a:p>
            <a:pPr lvl="1" indent="-293370"/>
            <a:r>
              <a:rPr lang="en-US"/>
              <a:t>HIPAA compliant, approved by both DoD and DHA</a:t>
            </a:r>
            <a:endParaRPr lang="en-US">
              <a:cs typeface="Calibri"/>
            </a:endParaRPr>
          </a:p>
          <a:p>
            <a:pPr lvl="1" indent="-293370"/>
            <a:r>
              <a:rPr lang="en-US"/>
              <a:t>Meetings can hold a max of 25 participants</a:t>
            </a:r>
            <a:endParaRPr lang="en-US">
              <a:cs typeface="Calibri"/>
            </a:endParaRPr>
          </a:p>
          <a:p>
            <a:pPr lvl="1" indent="-293370"/>
            <a:r>
              <a:rPr lang="en-US"/>
              <a:t>Can screen share </a:t>
            </a:r>
            <a:endParaRPr lang="en-US">
              <a:cs typeface="Calibri"/>
            </a:endParaRPr>
          </a:p>
          <a:p>
            <a:pPr lvl="1" indent="-293370"/>
            <a:r>
              <a:rPr lang="en-US"/>
              <a:t>Meetings (patient encounter) only open for the dedicated time allotted</a:t>
            </a:r>
            <a:endParaRPr lang="en-US">
              <a:cs typeface="Calibri"/>
            </a:endParaRPr>
          </a:p>
          <a:p>
            <a:pPr lvl="2"/>
            <a:r>
              <a:rPr lang="en-US" dirty="0">
                <a:sym typeface="Wingdings" panose="05000000000000000000" pitchFamily="2" charset="2"/>
              </a:rPr>
              <a:t>Patients cannot log into the virtual space outside of scheduled times and do </a:t>
            </a:r>
            <a:r>
              <a:rPr lang="en-US">
                <a:sym typeface="Wingdings" panose="05000000000000000000" pitchFamily="2" charset="2"/>
              </a:rPr>
              <a:t>not see your email or phone # if you send the link through Secure Messaging </a:t>
            </a:r>
            <a:endParaRPr lang="en-US">
              <a:cs typeface="Calibri"/>
            </a:endParaRPr>
          </a:p>
          <a:p>
            <a:pPr marL="172720" indent="-172720"/>
            <a:r>
              <a:rPr lang="en-US" dirty="0">
                <a:sym typeface="Wingdings" panose="05000000000000000000" pitchFamily="2" charset="2"/>
              </a:rPr>
              <a:t>Cons:</a:t>
            </a:r>
            <a:endParaRPr lang="en-US" dirty="0">
              <a:cs typeface="Calibri"/>
            </a:endParaRPr>
          </a:p>
          <a:p>
            <a:pPr lvl="1" indent="-293370"/>
            <a:r>
              <a:rPr lang="en-US"/>
              <a:t>No dial-in line, i.e.</a:t>
            </a:r>
            <a:r>
              <a:rPr lang="en-US">
                <a:sym typeface="Wingdings" panose="05000000000000000000" pitchFamily="2" charset="2"/>
              </a:rPr>
              <a:t> no audio only</a:t>
            </a:r>
            <a:endParaRPr lang="en-US">
              <a:cs typeface="Calibri"/>
            </a:endParaRPr>
          </a:p>
          <a:p>
            <a:pPr lvl="1" indent="-293370"/>
            <a:r>
              <a:rPr lang="en-US" dirty="0"/>
              <a:t>No chat </a:t>
            </a:r>
            <a:r>
              <a:rPr lang="en-US"/>
              <a:t>feature</a:t>
            </a:r>
            <a:endParaRPr lang="en-US">
              <a:cs typeface="Calibri"/>
            </a:endParaRPr>
          </a:p>
          <a:p>
            <a:pPr lvl="1" indent="-293370"/>
            <a:r>
              <a:rPr lang="en-US" dirty="0"/>
              <a:t>Cannot upload </a:t>
            </a:r>
            <a:r>
              <a:rPr lang="en-US"/>
              <a:t>documents</a:t>
            </a:r>
            <a:endParaRPr lang="en-US">
              <a:cs typeface="Calibri"/>
            </a:endParaRPr>
          </a:p>
          <a:p>
            <a:pPr lvl="1" indent="-293370"/>
            <a:r>
              <a:rPr lang="en-US"/>
              <a:t>Need to be given account to schedule a meeting</a:t>
            </a:r>
            <a:endParaRPr lang="en-US">
              <a:cs typeface="Calibri"/>
            </a:endParaRPr>
          </a:p>
          <a:p>
            <a:pPr lvl="2"/>
            <a:r>
              <a:rPr lang="en-US"/>
              <a:t>Whether providers or administrators schedule patient meetings (encounters) will depend on local policy</a:t>
            </a:r>
            <a:endParaRPr lang="en-US">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12</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51399" y="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32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a:t>To Become a Scheduler (Not necessary for providers if administrators schedule patient encounters): </a:t>
            </a:r>
          </a:p>
          <a:p>
            <a:pPr lvl="1" indent="-293370"/>
            <a:r>
              <a:rPr lang="en-US" b="1" dirty="0"/>
              <a:t>Getting an account: </a:t>
            </a:r>
            <a:r>
              <a:rPr lang="en-US"/>
              <a:t>Staff who need to schedule teleconferences can </a:t>
            </a:r>
            <a:r>
              <a:rPr lang="en-US" dirty="0"/>
              <a:t>request CMS Smart Scheduler accounts at no cost by sending an email to </a:t>
            </a:r>
            <a:r>
              <a:rPr lang="en-US" u="sng" dirty="0">
                <a:hlinkClick r:id="rId3">
                  <a:extLst>
                    <a:ext uri="{A12FA001-AC4F-418D-AE19-62706E023703}">
                      <ahyp:hlinkClr xmlns="" xmlns:ahyp="http://schemas.microsoft.com/office/drawing/2018/hyperlinkcolor" val="tx"/>
                    </a:ext>
                  </a:extLst>
                </a:hlinkClick>
              </a:rPr>
              <a:t>melissa.ford7.civ@mail.mil</a:t>
            </a:r>
            <a:r>
              <a:rPr lang="en-US" dirty="0"/>
              <a:t> . These accounts need to be used at least </a:t>
            </a:r>
            <a:r>
              <a:rPr lang="en-US"/>
              <a:t>monthly in order to remain active </a:t>
            </a:r>
            <a:endParaRPr lang="en-US">
              <a:cs typeface="Calibri"/>
            </a:endParaRPr>
          </a:p>
          <a:p>
            <a:pPr lvl="1" indent="-293370"/>
            <a:r>
              <a:rPr lang="en-US" b="1" dirty="0"/>
              <a:t>Requesting training: </a:t>
            </a:r>
            <a:r>
              <a:rPr lang="en-US" dirty="0"/>
              <a:t>Available on request through </a:t>
            </a:r>
            <a:r>
              <a:rPr lang="en-US" u="sng" dirty="0">
                <a:hlinkClick r:id="rId3"/>
              </a:rPr>
              <a:t>melissa.ford7.civ@mail.mil</a:t>
            </a:r>
            <a:r>
              <a:rPr lang="en-US" dirty="0"/>
              <a:t> or </a:t>
            </a:r>
            <a:r>
              <a:rPr lang="en-US" u="sng" dirty="0">
                <a:hlinkClick r:id="rId4"/>
              </a:rPr>
              <a:t>harold.c.arens.civ@mail.mil</a:t>
            </a:r>
            <a:r>
              <a:rPr lang="en-US" dirty="0"/>
              <a:t> </a:t>
            </a:r>
            <a:endParaRPr lang="en-US" dirty="0">
              <a:cs typeface="Calibri"/>
            </a:endParaRPr>
          </a:p>
          <a:p>
            <a:pPr lvl="1" indent="-293370"/>
            <a:r>
              <a:rPr lang="en-US" dirty="0"/>
              <a:t>Email Ms. Toni Shivers (</a:t>
            </a:r>
            <a:r>
              <a:rPr lang="en-US" dirty="0">
                <a:hlinkClick r:id="rId5"/>
              </a:rPr>
              <a:t>toni.t.shivers.ctr@mail.mil</a:t>
            </a:r>
            <a:r>
              <a:rPr lang="en-US" dirty="0"/>
              <a:t>) for CMS SOP v5 for </a:t>
            </a:r>
            <a:r>
              <a:rPr lang="en-US"/>
              <a:t>additional instructions on being a scheduler </a:t>
            </a:r>
            <a:endParaRPr lang="en-US">
              <a:cs typeface="Calibri"/>
            </a:endParaRPr>
          </a:p>
          <a:p>
            <a:pPr lvl="2"/>
            <a:r>
              <a:rPr lang="en-US" dirty="0"/>
              <a:t>For those who become schedulers: </a:t>
            </a:r>
          </a:p>
          <a:p>
            <a:pPr lvl="3" indent="-172720"/>
            <a:r>
              <a:rPr lang="en-US"/>
              <a:t>The first five numbers of the video address is your “Meeting ID”</a:t>
            </a:r>
            <a:endParaRPr lang="en-US">
              <a:cs typeface="Calibri"/>
            </a:endParaRPr>
          </a:p>
          <a:p>
            <a:pPr lvl="3" indent="-172720"/>
            <a:r>
              <a:rPr lang="en-US"/>
              <a:t>The meeting PIN is the “Passcode”</a:t>
            </a:r>
            <a:endParaRPr lang="en-US">
              <a:cs typeface="Calibri"/>
            </a:endParaRPr>
          </a:p>
          <a:p>
            <a:pPr lvl="1" indent="-293370"/>
            <a:endParaRPr lang="en-US" dirty="0">
              <a:cs typeface="Calibri"/>
            </a:endParaRPr>
          </a:p>
          <a:p>
            <a:pPr lvl="1" indent="-293370"/>
            <a:endParaRPr lang="en-US" dirty="0">
              <a:cs typeface="Calibri"/>
            </a:endParaRPr>
          </a:p>
          <a:p>
            <a:pPr marL="172720" indent="-172720"/>
            <a:endParaRPr lang="en-US" sz="2400"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13</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6">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693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dirty="0"/>
              <a:t>How to schedule meetings:</a:t>
            </a:r>
            <a:endParaRPr lang="en-US"/>
          </a:p>
          <a:p>
            <a:pPr lvl="1" indent="-293370"/>
            <a:r>
              <a:rPr lang="en-US"/>
              <a:t>If you already have an account, you can access CMS at </a:t>
            </a:r>
            <a:r>
              <a:rPr lang="en-US" u="sng" dirty="0">
                <a:hlinkClick r:id="rId3">
                  <a:extLst>
                    <a:ext uri="{A12FA001-AC4F-418D-AE19-62706E023703}">
                      <ahyp:hlinkClr xmlns="" xmlns:ahyp="http://schemas.microsoft.com/office/drawing/2018/hyperlinkcolor" val="tx"/>
                    </a:ext>
                  </a:extLst>
                </a:hlinkClick>
              </a:rPr>
              <a:t>https://ipvs.meet.health.mil</a:t>
            </a:r>
            <a:r>
              <a:rPr lang="en-US" dirty="0"/>
              <a:t> using Firefox, Chrome, Safari, or Microsoft Edge, but not Microsoft Internet </a:t>
            </a:r>
            <a:r>
              <a:rPr lang="en-US"/>
              <a:t>Explorer</a:t>
            </a:r>
            <a:endParaRPr lang="en-US">
              <a:cs typeface="Calibri"/>
            </a:endParaRPr>
          </a:p>
          <a:p>
            <a:pPr lvl="1" indent="-293370"/>
            <a:r>
              <a:rPr lang="en-US"/>
              <a:t>Log in with your CA-51 certificate. You will be prompted for your PIN after you select your certificate.</a:t>
            </a:r>
            <a:endParaRPr lang="en-US">
              <a:cs typeface="Calibri"/>
            </a:endParaRPr>
          </a:p>
          <a:p>
            <a:pPr lvl="1" indent="-293370"/>
            <a:r>
              <a:rPr lang="en-US" dirty="0"/>
              <a:t>You will immediately be directed to the home screen of user portal</a:t>
            </a:r>
            <a:endParaRPr lang="en-US" dirty="0">
              <a:cs typeface="Calibri"/>
            </a:endParaRPr>
          </a:p>
          <a:p>
            <a:pPr lvl="1" indent="-293370"/>
            <a:r>
              <a:rPr lang="en-US"/>
              <a:t>To schedule a meeting you will click on Open Smart Scheduler</a:t>
            </a:r>
            <a:endParaRPr lang="en-US">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14</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5">
            <a:extLst>
              <a:ext uri="{28A0092B-C50C-407E-A947-70E740481C1C}">
                <a14:useLocalDpi xmlns:a14="http://schemas.microsoft.com/office/drawing/2010/main" val="0"/>
              </a:ext>
            </a:extLst>
          </a:blip>
          <a:srcRect b="16007"/>
          <a:stretch/>
        </p:blipFill>
        <p:spPr bwMode="auto">
          <a:xfrm>
            <a:off x="2600643" y="4401639"/>
            <a:ext cx="3942715" cy="18859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5076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To schedule a conference:</a:t>
            </a:r>
          </a:p>
          <a:p>
            <a:pPr lvl="1"/>
            <a:r>
              <a:rPr lang="en-US" dirty="0"/>
              <a:t>Click on New Meeting</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15</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166938" y="2590800"/>
            <a:ext cx="4810125" cy="1656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122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To schedule a conference:</a:t>
            </a:r>
          </a:p>
          <a:p>
            <a:pPr lvl="1"/>
            <a:r>
              <a:rPr lang="en-US" dirty="0"/>
              <a:t>The next screen will allow you to title your meeting, select the start and end time, add participants, choose how often you would like for this meeting to occur, and choose additional settings.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16</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2309813" y="3276600"/>
            <a:ext cx="4524375" cy="220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903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Meeting Options: </a:t>
            </a:r>
          </a:p>
          <a:p>
            <a:pPr lvl="1"/>
            <a:r>
              <a:rPr lang="en-US" dirty="0"/>
              <a:t>The telepresence allows you to add the number of participants you expect to join your meeting.</a:t>
            </a:r>
          </a:p>
          <a:p>
            <a:pPr lvl="1"/>
            <a:r>
              <a:rPr lang="en-US" dirty="0"/>
              <a:t>Allowance of more than 25 simultaneous participants in one virtual conference must be requested by contacting Chris </a:t>
            </a:r>
            <a:r>
              <a:rPr lang="en-US" dirty="0" err="1"/>
              <a:t>Arens</a:t>
            </a:r>
            <a:r>
              <a:rPr lang="en-US" dirty="0"/>
              <a:t>, </a:t>
            </a:r>
            <a:r>
              <a:rPr lang="en-US" dirty="0">
                <a:hlinkClick r:id="rId3"/>
              </a:rPr>
              <a:t>harold.c.arens.civ@mail.mil</a:t>
            </a:r>
            <a:r>
              <a:rPr lang="en-US"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17</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2309812" y="3886200"/>
            <a:ext cx="4524375" cy="220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457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dirty="0"/>
              <a:t>Meeting Options: </a:t>
            </a:r>
            <a:endParaRPr lang="en-US"/>
          </a:p>
          <a:p>
            <a:pPr lvl="1" indent="-293370"/>
            <a:r>
              <a:rPr lang="en-US"/>
              <a:t>The recurrence option allows you to schedule recurring meetings.</a:t>
            </a:r>
            <a:endParaRPr lang="en-US">
              <a:cs typeface="Calibri"/>
            </a:endParaRPr>
          </a:p>
          <a:p>
            <a:pPr lvl="1" indent="-293370"/>
            <a:r>
              <a:rPr lang="en-US" dirty="0"/>
              <a:t>Please note, the scheduler supports recurrence variations of daily, all weekdays, weekly, biweekly, and monthly. In order to schedule a recurring meeting for alternate days of the week, or multiple times in the same day, you will need to schedule each meeting as a recurring weekly meeting. </a:t>
            </a:r>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18</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254443" y="3985214"/>
            <a:ext cx="4524375" cy="2230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7828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Meeting Options: </a:t>
            </a:r>
          </a:p>
          <a:p>
            <a:pPr lvl="1"/>
            <a:r>
              <a:rPr lang="en-US" dirty="0"/>
              <a:t>The additional settings option allows you to optionally set the meetings agenda, meeting PIN, billing code, and/or time zone for the meeting.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19</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2410460" y="3098361"/>
            <a:ext cx="432308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116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sz="2800">
                <a:cs typeface="Calibri"/>
              </a:rPr>
              <a:t>MAJ Jennifer Costello</a:t>
            </a:r>
          </a:p>
          <a:p>
            <a:pPr marL="172720" indent="-172720"/>
            <a:r>
              <a:rPr lang="en-US" sz="2800"/>
              <a:t>LT Maria Aguilar</a:t>
            </a:r>
            <a:endParaRPr lang="en-US" sz="2800">
              <a:cs typeface="Calibri"/>
            </a:endParaRPr>
          </a:p>
          <a:p>
            <a:pPr marL="172720" indent="-172720"/>
            <a:r>
              <a:rPr lang="en-US" sz="2800" dirty="0"/>
              <a:t>Mrs. Barbara Leiner</a:t>
            </a:r>
            <a:endParaRPr lang="en-US" sz="2800" dirty="0">
              <a:cs typeface="Calibri"/>
            </a:endParaRPr>
          </a:p>
          <a:p>
            <a:pPr marL="172720" indent="-172720"/>
            <a:r>
              <a:rPr lang="en-US" sz="2800" dirty="0"/>
              <a:t>Mr. Patrick DeLeon</a:t>
            </a:r>
            <a:endParaRPr lang="en-US" sz="2800" dirty="0">
              <a:cs typeface="Calibri"/>
            </a:endParaRPr>
          </a:p>
          <a:p>
            <a:pPr marL="172720" indent="-172720"/>
            <a:r>
              <a:rPr lang="en-US" sz="2800" dirty="0"/>
              <a:t>Dr. Yolanda Brannon</a:t>
            </a:r>
            <a:endParaRPr lang="en-US" sz="2800" dirty="0">
              <a:cs typeface="Calibri"/>
            </a:endParaRPr>
          </a:p>
          <a:p>
            <a:pPr marL="172720" indent="-172720"/>
            <a:r>
              <a:rPr lang="en-US" sz="2800"/>
              <a:t>Dr. Corinne Elmore</a:t>
            </a:r>
            <a:endParaRPr lang="en-US" sz="2800">
              <a:cs typeface="Calibri"/>
            </a:endParaRPr>
          </a:p>
          <a:p>
            <a:pPr marL="172720" indent="-172720"/>
            <a:r>
              <a:rPr lang="en-US" sz="2800"/>
              <a:t>LT Thanh Nguyen</a:t>
            </a:r>
            <a:endParaRPr lang="en-US" sz="280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a:t>
            </a:fld>
            <a:endParaRPr lang="en-US" dirty="0"/>
          </a:p>
        </p:txBody>
      </p:sp>
      <p:sp>
        <p:nvSpPr>
          <p:cNvPr id="2" name="Title 1"/>
          <p:cNvSpPr>
            <a:spLocks noGrp="1"/>
          </p:cNvSpPr>
          <p:nvPr>
            <p:ph type="title"/>
          </p:nvPr>
        </p:nvSpPr>
        <p:spPr/>
        <p:txBody>
          <a:bodyPr/>
          <a:lstStyle/>
          <a:p>
            <a:r>
              <a:rPr lang="en-US" dirty="0"/>
              <a:t>Tele-Technology Work Group</a:t>
            </a:r>
            <a:br>
              <a:rPr lang="en-US" dirty="0"/>
            </a:br>
            <a:endParaRPr lang="en-US" dirty="0"/>
          </a:p>
        </p:txBody>
      </p:sp>
    </p:spTree>
    <p:extLst>
      <p:ext uri="{BB962C8B-B14F-4D97-AF65-F5344CB8AC3E}">
        <p14:creationId xmlns:p14="http://schemas.microsoft.com/office/powerpoint/2010/main" val="2686748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Meeting Options: </a:t>
            </a:r>
          </a:p>
          <a:p>
            <a:pPr lvl="1"/>
            <a:r>
              <a:rPr lang="en-US" dirty="0"/>
              <a:t>By selecting the three lines in the right hand corner, you can access your favorites. </a:t>
            </a:r>
          </a:p>
          <a:p>
            <a:pPr lvl="1"/>
            <a:r>
              <a:rPr lang="en-US" dirty="0"/>
              <a:t>This option allows for access to frequently used dial in information, for example.</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20</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402205" y="3476625"/>
            <a:ext cx="4339590" cy="1628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885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Meeting Options: </a:t>
            </a:r>
          </a:p>
          <a:p>
            <a:pPr lvl="1"/>
            <a:r>
              <a:rPr lang="en-US" dirty="0"/>
              <a:t>By selecting “new favorite” you will be able to fill in details about the display name, number, email address and how you attend the meeting.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21</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2369820" y="2819400"/>
            <a:ext cx="4404360" cy="2647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5532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After scheduling your meeting you will receive an email including the details you selected.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22</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347070" y="2354040"/>
            <a:ext cx="4386580" cy="3851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583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By clicking on the attached .ics file you will be able to add the appointment to your personal Outlook calendar where you can add the attendee(s) by email addressee(s), and customize the subject line and content of the invitation.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23</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2059781" y="3124200"/>
            <a:ext cx="5024438"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15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sz="2000"/>
              <a:t>**NOTE: You will not be able to select the “video address” ("sip”) address unless you are using VTC equipment, such as the Polycom devices found in some conference rooms. You may want to delete this option from your </a:t>
            </a:r>
            <a:r>
              <a:rPr lang="en-US" sz="2000" dirty="0"/>
              <a:t>email invitation if you do not expect it to be used. </a:t>
            </a:r>
            <a:endParaRPr lang="en-US"/>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24</a:t>
            </a:fld>
            <a:endParaRPr lang="en-US" dirty="0"/>
          </a:p>
        </p:txBody>
      </p:sp>
      <p:sp>
        <p:nvSpPr>
          <p:cNvPr id="2" name="Title 1"/>
          <p:cNvSpPr>
            <a:spLocks noGrp="1"/>
          </p:cNvSpPr>
          <p:nvPr>
            <p:ph type="title"/>
          </p:nvPr>
        </p:nvSpPr>
        <p:spPr/>
        <p:txBody>
          <a:bodyPr/>
          <a:lstStyle/>
          <a:p>
            <a:r>
              <a:rPr lang="en-US" dirty="0"/>
              <a:t>CISCO CMS</a:t>
            </a:r>
          </a:p>
        </p:txBody>
      </p:sp>
      <p:pic>
        <p:nvPicPr>
          <p:cNvPr id="14"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2059781" y="2971800"/>
            <a:ext cx="5024438"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4102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524000"/>
            <a:ext cx="8332430" cy="4800600"/>
          </a:xfrm>
        </p:spPr>
        <p:txBody>
          <a:bodyPr vert="horz" lIns="91440" tIns="45720" rIns="91440" bIns="45720" rtlCol="0" anchor="t">
            <a:noAutofit/>
          </a:bodyPr>
          <a:lstStyle/>
          <a:p>
            <a:pPr marL="172720" indent="-172720"/>
            <a:r>
              <a:rPr lang="en-US" dirty="0"/>
              <a:t>To Use: </a:t>
            </a:r>
            <a:endParaRPr lang="en-US"/>
          </a:p>
          <a:p>
            <a:pPr lvl="1" indent="-293370"/>
            <a:r>
              <a:rPr lang="en-US"/>
              <a:t>You will either receive your meeting link via CMS or from your scheduler.</a:t>
            </a:r>
            <a:endParaRPr lang="en-US">
              <a:cs typeface="Calibri"/>
            </a:endParaRPr>
          </a:p>
          <a:p>
            <a:pPr lvl="1" indent="-293370"/>
            <a:r>
              <a:rPr lang="en-US"/>
              <a:t>Enter the link into the web browser (Google Chrome or Firefox if you are using a </a:t>
            </a:r>
            <a:r>
              <a:rPr lang="en-US" dirty="0"/>
              <a:t>government computer).</a:t>
            </a:r>
            <a:endParaRPr lang="en-US" dirty="0">
              <a:cs typeface="Calibri"/>
            </a:endParaRPr>
          </a:p>
          <a:p>
            <a:pPr lvl="1" indent="-293370"/>
            <a:r>
              <a:rPr lang="en-US"/>
              <a:t>You will be taken to the site below; click the green “Join Meeting” button. </a:t>
            </a:r>
            <a:endParaRPr lang="en-US">
              <a:cs typeface="Calibri"/>
            </a:endParaRPr>
          </a:p>
          <a:p>
            <a:pPr lvl="1" indent="-293370"/>
            <a:endParaRPr lang="en-US" dirty="0">
              <a:cs typeface="Calibri"/>
            </a:endParaRPr>
          </a:p>
          <a:p>
            <a:pPr lvl="1" indent="-293370"/>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25</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9" name="Picture 8"/>
          <p:cNvPicPr/>
          <p:nvPr/>
        </p:nvPicPr>
        <p:blipFill>
          <a:blip r:embed="rId3"/>
          <a:stretch>
            <a:fillRect/>
          </a:stretch>
        </p:blipFill>
        <p:spPr>
          <a:xfrm>
            <a:off x="1910669" y="3393669"/>
            <a:ext cx="5322662" cy="2903451"/>
          </a:xfrm>
          <a:prstGeom prst="rect">
            <a:avLst/>
          </a:prstGeom>
          <a:ln>
            <a:noFill/>
          </a:ln>
          <a:effectLst>
            <a:outerShdw blurRad="292100" dist="139700" dir="2700000" algn="tl" rotWithShape="0">
              <a:srgbClr val="333333">
                <a:alpha val="65000"/>
              </a:srgbClr>
            </a:outerShdw>
          </a:effectLst>
        </p:spPr>
      </p:pic>
      <p:pic>
        <p:nvPicPr>
          <p:cNvPr id="14"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20000" y="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490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dirty="0"/>
              <a:t>To Use: </a:t>
            </a:r>
            <a:endParaRPr lang="en-US"/>
          </a:p>
          <a:p>
            <a:pPr lvl="1" indent="-293370"/>
            <a:r>
              <a:rPr lang="en-US"/>
              <a:t>After clicking "Join Meeting," you will be taken to the login screen:</a:t>
            </a:r>
            <a:endParaRPr lang="en-US">
              <a:cs typeface="Calibri"/>
            </a:endParaRPr>
          </a:p>
          <a:p>
            <a:pPr lvl="2"/>
            <a:r>
              <a:rPr lang="en-US"/>
              <a:t>Click the pencil icon (indicated by the blue arrow) to edit “Your Name" so people will recognize you in the meeting</a:t>
            </a:r>
            <a:endParaRPr lang="en-US">
              <a:cs typeface="Calibri"/>
            </a:endParaRPr>
          </a:p>
          <a:p>
            <a:pPr lvl="3" indent="-172720"/>
            <a:r>
              <a:rPr lang="en-US" dirty="0"/>
              <a:t>Enter your name.</a:t>
            </a:r>
            <a:endParaRPr lang="en-US" dirty="0">
              <a:cs typeface="Calibri"/>
            </a:endParaRPr>
          </a:p>
          <a:p>
            <a:pPr lvl="2"/>
            <a:r>
              <a:rPr lang="en-US" dirty="0"/>
              <a:t>Enter the Meeting ID and Passcode (meeting PIN) and click “Join Meeting”.</a:t>
            </a:r>
          </a:p>
          <a:p>
            <a:pPr lvl="1" indent="-293370"/>
            <a:endParaRPr lang="en-US" dirty="0">
              <a:cs typeface="Calibri"/>
            </a:endParaRPr>
          </a:p>
          <a:p>
            <a:pPr lvl="1" indent="-293370"/>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26</a:t>
            </a:fld>
            <a:endParaRPr lang="en-US" dirty="0"/>
          </a:p>
        </p:txBody>
      </p:sp>
      <p:sp>
        <p:nvSpPr>
          <p:cNvPr id="2" name="Title 1"/>
          <p:cNvSpPr>
            <a:spLocks noGrp="1"/>
          </p:cNvSpPr>
          <p:nvPr>
            <p:ph type="title"/>
          </p:nvPr>
        </p:nvSpPr>
        <p:spPr/>
        <p:txBody>
          <a:bodyPr/>
          <a:lstStyle/>
          <a:p>
            <a:r>
              <a:rPr lang="en-US" dirty="0"/>
              <a:t>Cisco Meeting Server (CMS)</a:t>
            </a:r>
          </a:p>
        </p:txBody>
      </p:sp>
      <p:grpSp>
        <p:nvGrpSpPr>
          <p:cNvPr id="16" name="Group 15"/>
          <p:cNvGrpSpPr/>
          <p:nvPr/>
        </p:nvGrpSpPr>
        <p:grpSpPr>
          <a:xfrm>
            <a:off x="2391120" y="3589718"/>
            <a:ext cx="4345940" cy="2709862"/>
            <a:chOff x="2399030" y="3431517"/>
            <a:chExt cx="4345940" cy="2709862"/>
          </a:xfrm>
        </p:grpSpPr>
        <p:pic>
          <p:nvPicPr>
            <p:cNvPr id="15" name="Picture 14" descr="cid:image002.jpg@01D69BD0.82958C3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399030" y="3431517"/>
              <a:ext cx="4345940" cy="2709862"/>
            </a:xfrm>
            <a:prstGeom prst="rect">
              <a:avLst/>
            </a:prstGeom>
            <a:ln>
              <a:noFill/>
            </a:ln>
            <a:effectLst>
              <a:outerShdw blurRad="292100" dist="139700" dir="2700000" algn="tl" rotWithShape="0">
                <a:srgbClr val="333333">
                  <a:alpha val="65000"/>
                </a:srgbClr>
              </a:outerShdw>
            </a:effectLst>
          </p:spPr>
        </p:pic>
        <p:sp>
          <p:nvSpPr>
            <p:cNvPr id="6" name="Left Arrow 5"/>
            <p:cNvSpPr/>
            <p:nvPr/>
          </p:nvSpPr>
          <p:spPr>
            <a:xfrm rot="19288238">
              <a:off x="4901903" y="4388576"/>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6" descr="Cisco Meeting on the App Store"/>
          <p:cNvPicPr>
            <a:picLocks noChangeAspect="1" noChangeArrowheads="1"/>
          </p:cNvPicPr>
          <p:nvPr/>
        </p:nvPicPr>
        <p:blipFill rotWithShape="1">
          <a:blip r:embed="rId5">
            <a:extLst>
              <a:ext uri="{28A0092B-C50C-407E-A947-70E740481C1C}">
                <a14:useLocalDpi xmlns:a14="http://schemas.microsoft.com/office/drawing/2010/main" val="0"/>
              </a:ext>
            </a:extLst>
          </a:blip>
          <a:srcRect l="37972" t="30211" r="38028" b="30423"/>
          <a:stretch/>
        </p:blipFill>
        <p:spPr bwMode="auto">
          <a:xfrm>
            <a:off x="7651399" y="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688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dirty="0"/>
              <a:t>To Use: </a:t>
            </a:r>
            <a:endParaRPr lang="en-US"/>
          </a:p>
          <a:p>
            <a:pPr lvl="1" indent="-293370"/>
            <a:r>
              <a:rPr lang="en-US" dirty="0"/>
              <a:t>Prior to entering the meeting, you will see the following screen.</a:t>
            </a:r>
            <a:endParaRPr lang="en-US" dirty="0">
              <a:cs typeface="Calibri"/>
            </a:endParaRPr>
          </a:p>
          <a:p>
            <a:pPr lvl="1" indent="-293370"/>
            <a:r>
              <a:rPr lang="en-US"/>
              <a:t>There are two icons next to the green “Join Meeting” button that represent your microphone and camera. If these are RED, they are turned off. They will turn gray when you click on them to turn them on. </a:t>
            </a:r>
            <a:endParaRPr lang="en-US">
              <a:cs typeface="Calibri"/>
            </a:endParaRPr>
          </a:p>
          <a:p>
            <a:pPr lvl="1" indent="-293370"/>
            <a:r>
              <a:rPr lang="en-US" dirty="0"/>
              <a:t>Click the green “Join Meeting” button.</a:t>
            </a:r>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27</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14" name="Picture 13" descr="cid:image001.jpg@01D69BD0.82958C3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55304" y="3674738"/>
            <a:ext cx="4825484" cy="2557841"/>
          </a:xfrm>
          <a:prstGeom prst="rect">
            <a:avLst/>
          </a:prstGeom>
          <a:ln>
            <a:noFill/>
          </a:ln>
          <a:effectLst>
            <a:outerShdw blurRad="292100" dist="139700" dir="2700000" algn="tl" rotWithShape="0">
              <a:srgbClr val="333333">
                <a:alpha val="65000"/>
              </a:srgbClr>
            </a:outerShdw>
          </a:effectLst>
        </p:spPr>
      </p:pic>
      <p:pic>
        <p:nvPicPr>
          <p:cNvPr id="9" name="Picture 16" descr="Cisco Meeting on the App Store"/>
          <p:cNvPicPr>
            <a:picLocks noChangeAspect="1" noChangeArrowheads="1"/>
          </p:cNvPicPr>
          <p:nvPr/>
        </p:nvPicPr>
        <p:blipFill rotWithShape="1">
          <a:blip r:embed="rId5">
            <a:extLst>
              <a:ext uri="{28A0092B-C50C-407E-A947-70E740481C1C}">
                <a14:useLocalDpi xmlns:a14="http://schemas.microsoft.com/office/drawing/2010/main" val="0"/>
              </a:ext>
            </a:extLst>
          </a:blip>
          <a:srcRect l="37972" t="30211" r="38028" b="30423"/>
          <a:stretch/>
        </p:blipFill>
        <p:spPr bwMode="auto">
          <a:xfrm>
            <a:off x="7620000" y="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583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To Use: </a:t>
            </a:r>
          </a:p>
          <a:p>
            <a:pPr lvl="1"/>
            <a:r>
              <a:rPr lang="en-US" dirty="0"/>
              <a:t>Once in the meeting, you will see the following screen.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28</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9" name="Picture 8"/>
          <p:cNvPicPr/>
          <p:nvPr/>
        </p:nvPicPr>
        <p:blipFill>
          <a:blip r:embed="rId3"/>
          <a:stretch>
            <a:fillRect/>
          </a:stretch>
        </p:blipFill>
        <p:spPr>
          <a:xfrm>
            <a:off x="1295400" y="2365075"/>
            <a:ext cx="6553200" cy="3925019"/>
          </a:xfrm>
          <a:prstGeom prst="rect">
            <a:avLst/>
          </a:prstGeom>
          <a:ln>
            <a:noFill/>
          </a:ln>
          <a:effectLst>
            <a:outerShdw blurRad="292100" dist="139700" dir="2700000" algn="tl" rotWithShape="0">
              <a:srgbClr val="333333">
                <a:alpha val="65000"/>
              </a:srgbClr>
            </a:outerShdw>
          </a:effectLst>
        </p:spPr>
      </p:pic>
      <p:sp>
        <p:nvSpPr>
          <p:cNvPr id="15" name="Text Box 13"/>
          <p:cNvSpPr txBox="1"/>
          <p:nvPr/>
        </p:nvSpPr>
        <p:spPr>
          <a:xfrm>
            <a:off x="140778" y="4191000"/>
            <a:ext cx="1250950" cy="12128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a:effectLst/>
                <a:latin typeface="Calibri" panose="020F0502020204030204" pitchFamily="34" charset="0"/>
                <a:ea typeface="Times New Roman" panose="02020603050405020304" pitchFamily="18" charset="0"/>
              </a:rPr>
              <a:t>Your video feed. This box will go away if you stop moving your mouse. Red camera icon indicates that your camera is “Off”. Click on the red camera icon and it will turn gray and your camera will be “on”. </a:t>
            </a:r>
            <a:endParaRPr lang="en-US" sz="1200" dirty="0">
              <a:effectLst/>
              <a:latin typeface="Times New Roman" panose="02020603050405020304" pitchFamily="18" charset="0"/>
              <a:ea typeface="Times New Roman" panose="02020603050405020304" pitchFamily="18" charset="0"/>
            </a:endParaRPr>
          </a:p>
        </p:txBody>
      </p:sp>
      <p:sp>
        <p:nvSpPr>
          <p:cNvPr id="16" name="Left Arrow 15"/>
          <p:cNvSpPr/>
          <p:nvPr/>
        </p:nvSpPr>
        <p:spPr>
          <a:xfrm rot="13636745">
            <a:off x="1000462" y="5373478"/>
            <a:ext cx="393700" cy="952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Text Box 15"/>
          <p:cNvSpPr txBox="1"/>
          <p:nvPr/>
        </p:nvSpPr>
        <p:spPr>
          <a:xfrm>
            <a:off x="2851928" y="5209725"/>
            <a:ext cx="1187450" cy="8699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a:effectLst/>
                <a:latin typeface="Calibri" panose="020F0502020204030204" pitchFamily="34" charset="0"/>
                <a:ea typeface="Times New Roman" panose="02020603050405020304" pitchFamily="18" charset="0"/>
              </a:rPr>
              <a:t>Microphone Icon: If is Red, then your microphone is “Off”. Click on the icon to turn on your microphone. It will turn gray. </a:t>
            </a:r>
            <a:endParaRPr lang="en-US" sz="1200" dirty="0">
              <a:effectLst/>
              <a:latin typeface="Times New Roman" panose="02020603050405020304" pitchFamily="18" charset="0"/>
              <a:ea typeface="Times New Roman" panose="02020603050405020304" pitchFamily="18" charset="0"/>
            </a:endParaRPr>
          </a:p>
        </p:txBody>
      </p:sp>
      <p:sp>
        <p:nvSpPr>
          <p:cNvPr id="18" name="Left Arrow 17"/>
          <p:cNvSpPr/>
          <p:nvPr/>
        </p:nvSpPr>
        <p:spPr>
          <a:xfrm rot="10800000">
            <a:off x="3962400" y="5924549"/>
            <a:ext cx="247650" cy="952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Text Box 16"/>
          <p:cNvSpPr txBox="1"/>
          <p:nvPr/>
        </p:nvSpPr>
        <p:spPr>
          <a:xfrm>
            <a:off x="4164102" y="4894037"/>
            <a:ext cx="890977" cy="64412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a:effectLst/>
                <a:latin typeface="Calibri" panose="020F0502020204030204" pitchFamily="34" charset="0"/>
                <a:ea typeface="Times New Roman" panose="02020603050405020304" pitchFamily="18" charset="0"/>
              </a:rPr>
              <a:t>Share Screen Icon: Click on this icon to share your screen.</a:t>
            </a:r>
            <a:endParaRPr lang="en-US" sz="1200" dirty="0">
              <a:effectLst/>
              <a:latin typeface="Times New Roman" panose="02020603050405020304" pitchFamily="18" charset="0"/>
              <a:ea typeface="Times New Roman" panose="02020603050405020304" pitchFamily="18" charset="0"/>
            </a:endParaRPr>
          </a:p>
        </p:txBody>
      </p:sp>
      <p:sp>
        <p:nvSpPr>
          <p:cNvPr id="21" name="Left Arrow 20"/>
          <p:cNvSpPr/>
          <p:nvPr/>
        </p:nvSpPr>
        <p:spPr>
          <a:xfrm rot="16200000">
            <a:off x="4412127" y="5595139"/>
            <a:ext cx="319746" cy="1022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Text Box 17"/>
          <p:cNvSpPr txBox="1"/>
          <p:nvPr/>
        </p:nvSpPr>
        <p:spPr>
          <a:xfrm>
            <a:off x="5130800" y="5878830"/>
            <a:ext cx="736600" cy="2171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a:effectLst/>
                <a:latin typeface="Calibri" panose="020F0502020204030204" pitchFamily="34" charset="0"/>
                <a:ea typeface="Times New Roman" panose="02020603050405020304" pitchFamily="18" charset="0"/>
              </a:rPr>
              <a:t>Exit Meeting</a:t>
            </a:r>
            <a:endParaRPr lang="en-US" sz="1200">
              <a:effectLst/>
              <a:latin typeface="Times New Roman" panose="02020603050405020304" pitchFamily="18" charset="0"/>
              <a:ea typeface="Times New Roman" panose="02020603050405020304" pitchFamily="18" charset="0"/>
            </a:endParaRPr>
          </a:p>
        </p:txBody>
      </p:sp>
      <p:sp>
        <p:nvSpPr>
          <p:cNvPr id="23" name="Left Arrow 22"/>
          <p:cNvSpPr/>
          <p:nvPr/>
        </p:nvSpPr>
        <p:spPr>
          <a:xfrm>
            <a:off x="4901577" y="5939790"/>
            <a:ext cx="247650" cy="952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 Box 18"/>
          <p:cNvSpPr txBox="1"/>
          <p:nvPr/>
        </p:nvSpPr>
        <p:spPr>
          <a:xfrm>
            <a:off x="6125503" y="2753575"/>
            <a:ext cx="1028700" cy="241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a:effectLst/>
                <a:latin typeface="Calibri" panose="020F0502020204030204" pitchFamily="34" charset="0"/>
                <a:ea typeface="Times New Roman" panose="02020603050405020304" pitchFamily="18" charset="0"/>
              </a:rPr>
              <a:t>List of Participants</a:t>
            </a:r>
            <a:endParaRPr lang="en-US" sz="1200">
              <a:effectLst/>
              <a:latin typeface="Times New Roman" panose="02020603050405020304" pitchFamily="18" charset="0"/>
              <a:ea typeface="Times New Roman" panose="02020603050405020304" pitchFamily="18" charset="0"/>
            </a:endParaRPr>
          </a:p>
        </p:txBody>
      </p:sp>
      <p:sp>
        <p:nvSpPr>
          <p:cNvPr id="25" name="Left Arrow 24"/>
          <p:cNvSpPr/>
          <p:nvPr/>
        </p:nvSpPr>
        <p:spPr>
          <a:xfrm rot="20815189" flipH="1">
            <a:off x="7015875" y="2730952"/>
            <a:ext cx="685800" cy="12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Left Arrow 25"/>
          <p:cNvSpPr/>
          <p:nvPr/>
        </p:nvSpPr>
        <p:spPr>
          <a:xfrm rot="9234217">
            <a:off x="7430303" y="2932321"/>
            <a:ext cx="292100" cy="1206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Text Box 19"/>
          <p:cNvSpPr txBox="1"/>
          <p:nvPr/>
        </p:nvSpPr>
        <p:spPr>
          <a:xfrm>
            <a:off x="6889750" y="3084722"/>
            <a:ext cx="730250" cy="241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a:effectLst/>
                <a:latin typeface="Calibri" panose="020F0502020204030204" pitchFamily="34" charset="0"/>
                <a:ea typeface="Times New Roman" panose="02020603050405020304" pitchFamily="18" charset="0"/>
              </a:rPr>
              <a:t>Screen View</a:t>
            </a:r>
            <a:endParaRPr lang="en-US" sz="1200" dirty="0">
              <a:effectLst/>
              <a:latin typeface="Times New Roman" panose="02020603050405020304" pitchFamily="18" charset="0"/>
              <a:ea typeface="Times New Roman" panose="02020603050405020304" pitchFamily="18" charset="0"/>
            </a:endParaRPr>
          </a:p>
        </p:txBody>
      </p:sp>
      <p:pic>
        <p:nvPicPr>
          <p:cNvPr id="28"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51399" y="-1652"/>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25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a:t>To see Participants: </a:t>
            </a:r>
          </a:p>
          <a:p>
            <a:pPr lvl="1" indent="-293370"/>
            <a:r>
              <a:rPr lang="en-US" dirty="0"/>
              <a:t>When you click list of participants, you will see the following screen. </a:t>
            </a:r>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29</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28" name="Picture 27"/>
          <p:cNvPicPr/>
          <p:nvPr/>
        </p:nvPicPr>
        <p:blipFill>
          <a:blip r:embed="rId3"/>
          <a:stretch>
            <a:fillRect/>
          </a:stretch>
        </p:blipFill>
        <p:spPr>
          <a:xfrm>
            <a:off x="1600200" y="2514600"/>
            <a:ext cx="5943600" cy="3350260"/>
          </a:xfrm>
          <a:prstGeom prst="rect">
            <a:avLst/>
          </a:prstGeom>
          <a:ln>
            <a:noFill/>
          </a:ln>
          <a:effectLst>
            <a:outerShdw blurRad="292100" dist="139700" dir="2700000" algn="tl" rotWithShape="0">
              <a:srgbClr val="333333">
                <a:alpha val="65000"/>
              </a:srgbClr>
            </a:outerShdw>
          </a:effectLst>
        </p:spPr>
      </p:pic>
      <p:pic>
        <p:nvPicPr>
          <p:cNvPr id="9"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20000" y="38100"/>
            <a:ext cx="1492601" cy="128529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8">
            <a:extLst>
              <a:ext uri="{FF2B5EF4-FFF2-40B4-BE49-F238E27FC236}">
                <a16:creationId xmlns:a16="http://schemas.microsoft.com/office/drawing/2014/main" id="{D03142DC-8D23-4C67-B633-62B8CC351BEF}"/>
              </a:ext>
            </a:extLst>
          </p:cNvPr>
          <p:cNvSpPr txBox="1"/>
          <p:nvPr/>
        </p:nvSpPr>
        <p:spPr>
          <a:xfrm>
            <a:off x="5002278" y="3212357"/>
            <a:ext cx="1028700" cy="241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a:effectLst/>
                <a:latin typeface="Calibri" panose="020F0502020204030204" pitchFamily="34" charset="0"/>
                <a:ea typeface="Times New Roman" panose="02020603050405020304" pitchFamily="18" charset="0"/>
              </a:rPr>
              <a:t>List of Participants</a:t>
            </a:r>
            <a:endParaRPr lang="en-US" sz="1200">
              <a:effectLst/>
              <a:latin typeface="Times New Roman" panose="02020603050405020304" pitchFamily="18" charset="0"/>
              <a:ea typeface="Times New Roman" panose="02020603050405020304" pitchFamily="18" charset="0"/>
            </a:endParaRPr>
          </a:p>
        </p:txBody>
      </p:sp>
      <p:sp>
        <p:nvSpPr>
          <p:cNvPr id="4" name="Left Arrow 24">
            <a:extLst>
              <a:ext uri="{FF2B5EF4-FFF2-40B4-BE49-F238E27FC236}">
                <a16:creationId xmlns:a16="http://schemas.microsoft.com/office/drawing/2014/main" id="{C82156FE-484F-4A04-A119-93FFDBB64054}"/>
              </a:ext>
            </a:extLst>
          </p:cNvPr>
          <p:cNvSpPr/>
          <p:nvPr/>
        </p:nvSpPr>
        <p:spPr>
          <a:xfrm rot="20815189" flipH="1">
            <a:off x="5892650" y="3189734"/>
            <a:ext cx="685800" cy="12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4982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b="1" u="sng" dirty="0"/>
              <a:t>Approved:</a:t>
            </a:r>
          </a:p>
          <a:p>
            <a:pPr lvl="1"/>
            <a:r>
              <a:rPr lang="en-US" dirty="0"/>
              <a:t>Adobe Connect</a:t>
            </a:r>
          </a:p>
          <a:p>
            <a:pPr lvl="1"/>
            <a:r>
              <a:rPr lang="en-US" dirty="0"/>
              <a:t>Cisco CMS</a:t>
            </a:r>
          </a:p>
          <a:p>
            <a:pPr lvl="1"/>
            <a:r>
              <a:rPr lang="en-US" dirty="0"/>
              <a:t>FaceTime</a:t>
            </a:r>
          </a:p>
          <a:p>
            <a:pPr lvl="1"/>
            <a:r>
              <a:rPr lang="en-US" dirty="0"/>
              <a:t>Skype</a:t>
            </a:r>
          </a:p>
          <a:p>
            <a:pPr lvl="1"/>
            <a:r>
              <a:rPr lang="en-US" dirty="0" err="1"/>
              <a:t>GoogleDuo</a:t>
            </a:r>
            <a:endParaRPr lang="en-US" dirty="0"/>
          </a:p>
          <a:p>
            <a:pPr lvl="1"/>
            <a:r>
              <a:rPr lang="en-US" dirty="0"/>
              <a:t>MS Teams</a:t>
            </a:r>
          </a:p>
          <a:p>
            <a:r>
              <a:rPr lang="en-US" b="1" u="sng" dirty="0"/>
              <a:t>NOT </a:t>
            </a:r>
            <a:r>
              <a:rPr lang="en-US" dirty="0"/>
              <a:t>Approved:</a:t>
            </a:r>
          </a:p>
          <a:p>
            <a:pPr lvl="1"/>
            <a:r>
              <a:rPr lang="en-US" dirty="0"/>
              <a:t>Zoom</a:t>
            </a:r>
          </a:p>
          <a:p>
            <a:pPr lvl="1"/>
            <a:r>
              <a:rPr lang="en-US" dirty="0" err="1"/>
              <a:t>Doximity</a:t>
            </a:r>
            <a:r>
              <a:rPr lang="en-US" dirty="0"/>
              <a:t> Dialer</a:t>
            </a:r>
          </a:p>
          <a:p>
            <a:pPr lvl="1"/>
            <a:r>
              <a:rPr lang="en-US" b="1" u="sng" dirty="0"/>
              <a:t>EXPLICTLY NOT APPROVED</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a:t>
            </a:fld>
            <a:endParaRPr lang="en-US" dirty="0"/>
          </a:p>
        </p:txBody>
      </p:sp>
      <p:sp>
        <p:nvSpPr>
          <p:cNvPr id="2" name="Title 1"/>
          <p:cNvSpPr>
            <a:spLocks noGrp="1"/>
          </p:cNvSpPr>
          <p:nvPr>
            <p:ph type="title"/>
          </p:nvPr>
        </p:nvSpPr>
        <p:spPr/>
        <p:txBody>
          <a:bodyPr/>
          <a:lstStyle/>
          <a:p>
            <a:r>
              <a:rPr lang="en-US" dirty="0"/>
              <a:t>What is Approved?</a:t>
            </a:r>
            <a:br>
              <a:rPr lang="en-US" dirty="0"/>
            </a:br>
            <a:endParaRPr lang="en-US" dirty="0"/>
          </a:p>
        </p:txBody>
      </p:sp>
      <p:pic>
        <p:nvPicPr>
          <p:cNvPr id="1026" name="Picture 2" descr="Google Duo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3784" y="2906459"/>
            <a:ext cx="1523207" cy="15232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unveils new logo for Skype, vision for the service remains the  same - MSPowerus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8" t="7761" r="59327" b="19877"/>
          <a:stretch/>
        </p:blipFill>
        <p:spPr bwMode="auto">
          <a:xfrm>
            <a:off x="6908800" y="1324943"/>
            <a:ext cx="1646321" cy="16463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obe Connect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58259"/>
            <a:ext cx="1411773" cy="13796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isco Meeting on the App Store"/>
          <p:cNvPicPr>
            <a:picLocks noChangeAspect="1" noChangeArrowheads="1"/>
          </p:cNvPicPr>
          <p:nvPr/>
        </p:nvPicPr>
        <p:blipFill rotWithShape="1">
          <a:blip r:embed="rId6">
            <a:extLst>
              <a:ext uri="{28A0092B-C50C-407E-A947-70E740481C1C}">
                <a14:useLocalDpi xmlns:a14="http://schemas.microsoft.com/office/drawing/2010/main" val="0"/>
              </a:ext>
            </a:extLst>
          </a:blip>
          <a:srcRect l="37972" t="30211" r="38028" b="30423"/>
          <a:stretch/>
        </p:blipFill>
        <p:spPr bwMode="auto">
          <a:xfrm>
            <a:off x="4653822" y="2951746"/>
            <a:ext cx="1613602" cy="13894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ile:FaceTime iOS.svg - Wikimedia Comm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4553138"/>
            <a:ext cx="1472446" cy="147244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crosoft Team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4429666"/>
            <a:ext cx="1818734" cy="181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260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81BA95-351E-48DE-B07F-A63CE279C903}"/>
              </a:ext>
            </a:extLst>
          </p:cNvPr>
          <p:cNvPicPr/>
          <p:nvPr/>
        </p:nvPicPr>
        <p:blipFill rotWithShape="1">
          <a:blip r:embed="rId3"/>
          <a:srcRect l="84926" r="121" b="58954"/>
          <a:stretch/>
        </p:blipFill>
        <p:spPr>
          <a:xfrm>
            <a:off x="884342" y="2879226"/>
            <a:ext cx="1747226" cy="2718480"/>
          </a:xfrm>
          <a:prstGeom prst="rect">
            <a:avLst/>
          </a:prstGeom>
          <a:ln>
            <a:noFill/>
          </a:ln>
          <a:effectLst>
            <a:outerShdw blurRad="292100" dist="139700" dir="2700000" algn="tl" rotWithShape="0">
              <a:srgbClr val="333333">
                <a:alpha val="65000"/>
              </a:srgbClr>
            </a:outerShdw>
          </a:effectLst>
        </p:spPr>
      </p:pic>
      <p:sp>
        <p:nvSpPr>
          <p:cNvPr id="10" name="Content Placeholder 9"/>
          <p:cNvSpPr>
            <a:spLocks noGrp="1"/>
          </p:cNvSpPr>
          <p:nvPr>
            <p:ph idx="1"/>
          </p:nvPr>
        </p:nvSpPr>
        <p:spPr/>
        <p:txBody>
          <a:bodyPr vert="horz" lIns="91440" tIns="45720" rIns="91440" bIns="45720" rtlCol="0" anchor="t">
            <a:noAutofit/>
          </a:bodyPr>
          <a:lstStyle/>
          <a:p>
            <a:pPr marL="172720" indent="-172720"/>
            <a:r>
              <a:rPr lang="en-US"/>
              <a:t>Disable video and mute other participants: </a:t>
            </a:r>
          </a:p>
          <a:p>
            <a:pPr lvl="1" indent="-293370"/>
            <a:r>
              <a:rPr lang="en-US" dirty="0"/>
              <a:t>If you click on another </a:t>
            </a:r>
            <a:r>
              <a:rPr lang="en-US"/>
              <a:t>participant's</a:t>
            </a:r>
            <a:r>
              <a:rPr lang="en-US" dirty="0"/>
              <a:t> name, you will see the option to </a:t>
            </a:r>
            <a:r>
              <a:rPr lang="en-US"/>
              <a:t>disable their video or mute their audio.</a:t>
            </a:r>
            <a:endParaRPr lang="en-US">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30</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9" name="Picture 8"/>
          <p:cNvPicPr/>
          <p:nvPr/>
        </p:nvPicPr>
        <p:blipFill rotWithShape="1">
          <a:blip r:embed="rId4"/>
          <a:srcRect l="82289" t="-37" r="-146" b="52900"/>
          <a:stretch/>
        </p:blipFill>
        <p:spPr>
          <a:xfrm>
            <a:off x="6156380" y="2878462"/>
            <a:ext cx="1940073" cy="2722935"/>
          </a:xfrm>
          <a:prstGeom prst="rect">
            <a:avLst/>
          </a:prstGeom>
          <a:ln>
            <a:noFill/>
          </a:ln>
          <a:effectLst>
            <a:outerShdw blurRad="292100" dist="139700" dir="2700000" algn="tl" rotWithShape="0">
              <a:srgbClr val="333333">
                <a:alpha val="65000"/>
              </a:srgbClr>
            </a:outerShdw>
          </a:effectLst>
        </p:spPr>
      </p:pic>
      <p:pic>
        <p:nvPicPr>
          <p:cNvPr id="14" name="Picture 16" descr="Cisco Meeting on the App Store"/>
          <p:cNvPicPr>
            <a:picLocks noChangeAspect="1" noChangeArrowheads="1"/>
          </p:cNvPicPr>
          <p:nvPr/>
        </p:nvPicPr>
        <p:blipFill rotWithShape="1">
          <a:blip r:embed="rId5">
            <a:extLst>
              <a:ext uri="{28A0092B-C50C-407E-A947-70E740481C1C}">
                <a14:useLocalDpi xmlns:a14="http://schemas.microsoft.com/office/drawing/2010/main" val="0"/>
              </a:ext>
            </a:extLst>
          </a:blip>
          <a:srcRect l="37972" t="30211" r="38028" b="30423"/>
          <a:stretch/>
        </p:blipFill>
        <p:spPr bwMode="auto">
          <a:xfrm>
            <a:off x="7620000" y="0"/>
            <a:ext cx="1492601" cy="1285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8">
            <a:extLst>
              <a:ext uri="{FF2B5EF4-FFF2-40B4-BE49-F238E27FC236}">
                <a16:creationId xmlns:a16="http://schemas.microsoft.com/office/drawing/2014/main" id="{4C5A032D-1EEB-4299-9B99-97C246A14B85}"/>
              </a:ext>
            </a:extLst>
          </p:cNvPr>
          <p:cNvSpPr txBox="1"/>
          <p:nvPr/>
        </p:nvSpPr>
        <p:spPr>
          <a:xfrm>
            <a:off x="825780" y="3560400"/>
            <a:ext cx="1028700" cy="241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a:effectLst/>
                <a:latin typeface="Calibri" panose="020F0502020204030204" pitchFamily="34" charset="0"/>
                <a:ea typeface="Times New Roman" panose="02020603050405020304" pitchFamily="18" charset="0"/>
              </a:rPr>
              <a:t>List of Participants</a:t>
            </a:r>
            <a:endParaRPr lang="en-US" sz="1200">
              <a:effectLst/>
              <a:latin typeface="Times New Roman" panose="02020603050405020304" pitchFamily="18" charset="0"/>
              <a:ea typeface="Times New Roman" panose="02020603050405020304" pitchFamily="18" charset="0"/>
            </a:endParaRPr>
          </a:p>
        </p:txBody>
      </p:sp>
      <p:sp>
        <p:nvSpPr>
          <p:cNvPr id="6" name="Left Arrow 24">
            <a:extLst>
              <a:ext uri="{FF2B5EF4-FFF2-40B4-BE49-F238E27FC236}">
                <a16:creationId xmlns:a16="http://schemas.microsoft.com/office/drawing/2014/main" id="{45701691-294E-4E6D-B3F0-50713D55A8A4}"/>
              </a:ext>
            </a:extLst>
          </p:cNvPr>
          <p:cNvSpPr/>
          <p:nvPr/>
        </p:nvSpPr>
        <p:spPr>
          <a:xfrm rot="20815189" flipH="1">
            <a:off x="1716152" y="3537777"/>
            <a:ext cx="685800" cy="12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4" name="Picture 23">
            <a:extLst>
              <a:ext uri="{FF2B5EF4-FFF2-40B4-BE49-F238E27FC236}">
                <a16:creationId xmlns:a16="http://schemas.microsoft.com/office/drawing/2014/main" id="{684C269E-6D8E-46EB-9B78-91C9789BA923}"/>
              </a:ext>
            </a:extLst>
          </p:cNvPr>
          <p:cNvPicPr/>
          <p:nvPr/>
        </p:nvPicPr>
        <p:blipFill rotWithShape="1">
          <a:blip r:embed="rId6"/>
          <a:srcRect l="81491" r="-133" b="55407"/>
          <a:stretch/>
        </p:blipFill>
        <p:spPr>
          <a:xfrm>
            <a:off x="3466968" y="2878462"/>
            <a:ext cx="1962283" cy="2720050"/>
          </a:xfrm>
          <a:prstGeom prst="rect">
            <a:avLst/>
          </a:prstGeom>
          <a:ln>
            <a:noFill/>
          </a:ln>
          <a:effectLst>
            <a:outerShdw blurRad="292100" dist="139700" dir="2700000" algn="tl" rotWithShape="0">
              <a:srgbClr val="333333">
                <a:alpha val="65000"/>
              </a:srgbClr>
            </a:outerShdw>
          </a:effectLst>
        </p:spPr>
      </p:pic>
      <p:sp>
        <p:nvSpPr>
          <p:cNvPr id="26" name="Left Arrow 24">
            <a:extLst>
              <a:ext uri="{FF2B5EF4-FFF2-40B4-BE49-F238E27FC236}">
                <a16:creationId xmlns:a16="http://schemas.microsoft.com/office/drawing/2014/main" id="{E809ED19-2FA0-467A-A629-622ED9E5A402}"/>
              </a:ext>
            </a:extLst>
          </p:cNvPr>
          <p:cNvSpPr/>
          <p:nvPr/>
        </p:nvSpPr>
        <p:spPr>
          <a:xfrm flipH="1">
            <a:off x="3258608" y="4178489"/>
            <a:ext cx="408949" cy="12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Left Arrow 24">
            <a:extLst>
              <a:ext uri="{FF2B5EF4-FFF2-40B4-BE49-F238E27FC236}">
                <a16:creationId xmlns:a16="http://schemas.microsoft.com/office/drawing/2014/main" id="{6E8D802C-3D8A-41C9-8088-32031AC4FD63}"/>
              </a:ext>
            </a:extLst>
          </p:cNvPr>
          <p:cNvSpPr/>
          <p:nvPr/>
        </p:nvSpPr>
        <p:spPr>
          <a:xfrm flipH="1">
            <a:off x="5861009" y="4542350"/>
            <a:ext cx="408949" cy="12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936897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172720" indent="-172720"/>
            <a:r>
              <a:rPr lang="en-US"/>
              <a:t>Screen View: </a:t>
            </a:r>
          </a:p>
          <a:p>
            <a:pPr lvl="1" indent="-293370"/>
            <a:r>
              <a:rPr lang="en-US" dirty="0"/>
              <a:t>When you click on Screen View icon,  you will see the following screen. </a:t>
            </a:r>
            <a:endParaRPr lang="en-US" dirty="0">
              <a:cs typeface="Calibri"/>
            </a:endParaRPr>
          </a:p>
          <a:p>
            <a:pPr lvl="1" indent="-293370"/>
            <a:r>
              <a:rPr lang="en-US" dirty="0"/>
              <a:t>This allows you to change the view of the group. </a:t>
            </a:r>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31</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14" name="Picture 13"/>
          <p:cNvPicPr/>
          <p:nvPr/>
        </p:nvPicPr>
        <p:blipFill>
          <a:blip r:embed="rId3"/>
          <a:stretch>
            <a:fillRect/>
          </a:stretch>
        </p:blipFill>
        <p:spPr>
          <a:xfrm>
            <a:off x="1600200" y="2743200"/>
            <a:ext cx="5943600" cy="3342005"/>
          </a:xfrm>
          <a:prstGeom prst="rect">
            <a:avLst/>
          </a:prstGeom>
          <a:ln>
            <a:noFill/>
          </a:ln>
          <a:effectLst>
            <a:outerShdw blurRad="292100" dist="139700" dir="2700000" algn="tl" rotWithShape="0">
              <a:srgbClr val="333333">
                <a:alpha val="65000"/>
              </a:srgbClr>
            </a:outerShdw>
          </a:effectLst>
        </p:spPr>
      </p:pic>
      <p:pic>
        <p:nvPicPr>
          <p:cNvPr id="9"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20000" y="0"/>
            <a:ext cx="1492601" cy="128529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8">
            <a:extLst>
              <a:ext uri="{FF2B5EF4-FFF2-40B4-BE49-F238E27FC236}">
                <a16:creationId xmlns:a16="http://schemas.microsoft.com/office/drawing/2014/main" id="{E289D54A-5871-40BD-B176-706FED7A57B9}"/>
              </a:ext>
            </a:extLst>
          </p:cNvPr>
          <p:cNvSpPr txBox="1"/>
          <p:nvPr/>
        </p:nvSpPr>
        <p:spPr>
          <a:xfrm>
            <a:off x="5200029" y="3331009"/>
            <a:ext cx="902140" cy="2254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800" dirty="0">
                <a:latin typeface="Calibri"/>
                <a:cs typeface="Calibri"/>
              </a:rPr>
              <a:t>Screen Layouts</a:t>
            </a:r>
            <a:endParaRPr lang="en-US" dirty="0"/>
          </a:p>
        </p:txBody>
      </p:sp>
      <p:sp>
        <p:nvSpPr>
          <p:cNvPr id="4" name="Left Arrow 24">
            <a:extLst>
              <a:ext uri="{FF2B5EF4-FFF2-40B4-BE49-F238E27FC236}">
                <a16:creationId xmlns:a16="http://schemas.microsoft.com/office/drawing/2014/main" id="{CE5EB46F-BB1D-4F01-8166-94BB411C90B4}"/>
              </a:ext>
            </a:extLst>
          </p:cNvPr>
          <p:cNvSpPr/>
          <p:nvPr/>
        </p:nvSpPr>
        <p:spPr>
          <a:xfrm rot="20815189" flipH="1">
            <a:off x="5963841" y="3292566"/>
            <a:ext cx="685800" cy="12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83979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524000"/>
            <a:ext cx="8332430" cy="4800600"/>
          </a:xfrm>
        </p:spPr>
        <p:txBody>
          <a:bodyPr vert="horz" lIns="91440" tIns="45720" rIns="91440" bIns="45720" rtlCol="0" anchor="t">
            <a:noAutofit/>
          </a:bodyPr>
          <a:lstStyle/>
          <a:p>
            <a:pPr marL="172720" indent="-172720"/>
            <a:r>
              <a:rPr lang="en-US"/>
              <a:t>Screen Sharing:</a:t>
            </a:r>
          </a:p>
          <a:p>
            <a:pPr lvl="1" indent="-293370"/>
            <a:r>
              <a:rPr lang="en-US"/>
              <a:t>When you click on the Screen Share icon you will see the screen below </a:t>
            </a:r>
            <a:endParaRPr lang="en-US">
              <a:cs typeface="Calibri"/>
            </a:endParaRPr>
          </a:p>
          <a:p>
            <a:pPr lvl="1" indent="-293370"/>
            <a:r>
              <a:rPr lang="en-US"/>
              <a:t>You may share either: </a:t>
            </a:r>
            <a:endParaRPr lang="en-US">
              <a:cs typeface="Calibri"/>
            </a:endParaRPr>
          </a:p>
          <a:p>
            <a:pPr lvl="2"/>
            <a:r>
              <a:rPr lang="en-US" dirty="0"/>
              <a:t>Your entire screen</a:t>
            </a:r>
          </a:p>
          <a:p>
            <a:pPr lvl="2"/>
            <a:r>
              <a:rPr lang="en-US"/>
              <a:t>Application window (will show whichever applications you have open). </a:t>
            </a:r>
            <a:endParaRPr lang="en-US">
              <a:cs typeface="Calibri"/>
            </a:endParaRPr>
          </a:p>
          <a:p>
            <a:pPr lvl="2"/>
            <a:r>
              <a:rPr lang="en-US" dirty="0"/>
              <a:t>Chrome tab (or </a:t>
            </a:r>
            <a:r>
              <a:rPr lang="en-US"/>
              <a:t>whichever</a:t>
            </a:r>
            <a:r>
              <a:rPr lang="en-US" dirty="0"/>
              <a:t> web browser you are using)</a:t>
            </a:r>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32</a:t>
            </a:fld>
            <a:endParaRPr lang="en-US" dirty="0"/>
          </a:p>
        </p:txBody>
      </p:sp>
      <p:sp>
        <p:nvSpPr>
          <p:cNvPr id="2" name="Title 1"/>
          <p:cNvSpPr>
            <a:spLocks noGrp="1"/>
          </p:cNvSpPr>
          <p:nvPr>
            <p:ph type="title"/>
          </p:nvPr>
        </p:nvSpPr>
        <p:spPr/>
        <p:txBody>
          <a:bodyPr/>
          <a:lstStyle/>
          <a:p>
            <a:r>
              <a:rPr lang="en-US" dirty="0"/>
              <a:t>Cisco Meeting Server (CMS)</a:t>
            </a:r>
          </a:p>
        </p:txBody>
      </p:sp>
      <p:pic>
        <p:nvPicPr>
          <p:cNvPr id="9" name="Picture 16" descr="Cisco Meeting on the App Store"/>
          <p:cNvPicPr>
            <a:picLocks noChangeAspect="1" noChangeArrowheads="1"/>
          </p:cNvPicPr>
          <p:nvPr/>
        </p:nvPicPr>
        <p:blipFill rotWithShape="1">
          <a:blip r:embed="rId3">
            <a:extLst>
              <a:ext uri="{28A0092B-C50C-407E-A947-70E740481C1C}">
                <a14:useLocalDpi xmlns:a14="http://schemas.microsoft.com/office/drawing/2010/main" val="0"/>
              </a:ext>
            </a:extLst>
          </a:blip>
          <a:srcRect l="37972" t="30211" r="38028" b="30423"/>
          <a:stretch/>
        </p:blipFill>
        <p:spPr bwMode="auto">
          <a:xfrm>
            <a:off x="7645400" y="0"/>
            <a:ext cx="1492601" cy="1285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86B0111-EB1A-4E68-A872-B689FB2494EE}"/>
              </a:ext>
            </a:extLst>
          </p:cNvPr>
          <p:cNvPicPr/>
          <p:nvPr/>
        </p:nvPicPr>
        <p:blipFill rotWithShape="1">
          <a:blip r:embed="rId4"/>
          <a:srcRect l="34174" t="5795" r="34354" b="47955"/>
          <a:stretch/>
        </p:blipFill>
        <p:spPr>
          <a:xfrm>
            <a:off x="2818213" y="3688418"/>
            <a:ext cx="3506287" cy="2631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6965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4A63BA-94FA-4A5B-B8CB-47C817A3AE04}"/>
              </a:ext>
            </a:extLst>
          </p:cNvPr>
          <p:cNvPicPr/>
          <p:nvPr/>
        </p:nvPicPr>
        <p:blipFill rotWithShape="1">
          <a:blip r:embed="rId3"/>
          <a:srcRect l="34047" t="42857" r="18641"/>
          <a:stretch/>
        </p:blipFill>
        <p:spPr>
          <a:xfrm>
            <a:off x="2545449" y="3580100"/>
            <a:ext cx="4063300" cy="2793740"/>
          </a:xfrm>
          <a:prstGeom prst="rect">
            <a:avLst/>
          </a:prstGeom>
        </p:spPr>
      </p:pic>
      <p:sp>
        <p:nvSpPr>
          <p:cNvPr id="10" name="Content Placeholder 9"/>
          <p:cNvSpPr>
            <a:spLocks noGrp="1"/>
          </p:cNvSpPr>
          <p:nvPr>
            <p:ph idx="1"/>
          </p:nvPr>
        </p:nvSpPr>
        <p:spPr>
          <a:xfrm>
            <a:off x="457200" y="1524000"/>
            <a:ext cx="8229600" cy="2286000"/>
          </a:xfrm>
        </p:spPr>
        <p:txBody>
          <a:bodyPr vert="horz" lIns="91440" tIns="45720" rIns="91440" bIns="45720" rtlCol="0" anchor="t">
            <a:normAutofit fontScale="92500" lnSpcReduction="10000"/>
          </a:bodyPr>
          <a:lstStyle/>
          <a:p>
            <a:pPr marL="172720" indent="-172720"/>
            <a:r>
              <a:rPr lang="en-US"/>
              <a:t>Screen Sharing (cont): </a:t>
            </a:r>
          </a:p>
          <a:p>
            <a:pPr lvl="1" indent="-293370"/>
            <a:r>
              <a:rPr lang="en-US"/>
              <a:t>Once you select what you would like to share, you will see the screen below</a:t>
            </a:r>
            <a:endParaRPr lang="en-US">
              <a:cs typeface="Calibri"/>
            </a:endParaRPr>
          </a:p>
          <a:p>
            <a:pPr lvl="1" indent="-293370"/>
            <a:r>
              <a:rPr lang="en-US" dirty="0"/>
              <a:t>Note the pop-up informs you that you are sharing and blue “Stop Sharing” button. Click on “Stop Sharing” to stop screen share. </a:t>
            </a:r>
          </a:p>
          <a:p>
            <a:pPr lvl="1"/>
            <a:r>
              <a:rPr lang="en-US" dirty="0"/>
              <a:t>You will also note that the Screen Share icon is highlighted blue (indicated by green arrow). Click on the icon to stop screen share. </a:t>
            </a:r>
            <a:endParaRPr lang="en-US" dirty="0">
              <a:cs typeface="Calibri"/>
            </a:endParaRPr>
          </a:p>
          <a:p>
            <a:pPr lvl="1" indent="-293370"/>
            <a:r>
              <a:rPr lang="en-US" dirty="0"/>
              <a:t>You can see the small screen you are sharing, outlined by the green box. </a:t>
            </a:r>
            <a:endParaRPr lang="en-US" dirty="0">
              <a:cs typeface="Calibri"/>
            </a:endParaRP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33</a:t>
            </a:fld>
            <a:endParaRPr lang="en-US" dirty="0"/>
          </a:p>
        </p:txBody>
      </p:sp>
      <p:sp>
        <p:nvSpPr>
          <p:cNvPr id="2" name="Title 1"/>
          <p:cNvSpPr>
            <a:spLocks noGrp="1"/>
          </p:cNvSpPr>
          <p:nvPr>
            <p:ph type="title"/>
          </p:nvPr>
        </p:nvSpPr>
        <p:spPr/>
        <p:txBody>
          <a:bodyPr/>
          <a:lstStyle/>
          <a:p>
            <a:r>
              <a:rPr lang="en-US" dirty="0"/>
              <a:t>Cisco Meeting Server (CMS)</a:t>
            </a:r>
          </a:p>
        </p:txBody>
      </p:sp>
      <p:sp>
        <p:nvSpPr>
          <p:cNvPr id="14" name="Down Arrow 13"/>
          <p:cNvSpPr/>
          <p:nvPr/>
        </p:nvSpPr>
        <p:spPr>
          <a:xfrm>
            <a:off x="3151336" y="5209219"/>
            <a:ext cx="82550" cy="552450"/>
          </a:xfrm>
          <a:prstGeom prst="downArrow">
            <a:avLst/>
          </a:prstGeom>
          <a:solidFill>
            <a:schemeClr val="accent3"/>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ame 15"/>
          <p:cNvSpPr/>
          <p:nvPr/>
        </p:nvSpPr>
        <p:spPr>
          <a:xfrm>
            <a:off x="4565409" y="5011798"/>
            <a:ext cx="2156260" cy="1220781"/>
          </a:xfrm>
          <a:prstGeom prst="frame">
            <a:avLst/>
          </a:prstGeom>
          <a:solidFill>
            <a:schemeClr val="accent3"/>
          </a:solidFill>
          <a:ln w="12700">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6" descr="Cisco Meeting on the App Store"/>
          <p:cNvPicPr>
            <a:picLocks noChangeAspect="1" noChangeArrowheads="1"/>
          </p:cNvPicPr>
          <p:nvPr/>
        </p:nvPicPr>
        <p:blipFill rotWithShape="1">
          <a:blip r:embed="rId4">
            <a:extLst>
              <a:ext uri="{28A0092B-C50C-407E-A947-70E740481C1C}">
                <a14:useLocalDpi xmlns:a14="http://schemas.microsoft.com/office/drawing/2010/main" val="0"/>
              </a:ext>
            </a:extLst>
          </a:blip>
          <a:srcRect l="37972" t="30211" r="38028" b="30423"/>
          <a:stretch/>
        </p:blipFill>
        <p:spPr bwMode="auto">
          <a:xfrm>
            <a:off x="7620000" y="12700"/>
            <a:ext cx="1492601" cy="1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23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44500" y="1485900"/>
            <a:ext cx="8229600" cy="4367463"/>
          </a:xfrm>
        </p:spPr>
        <p:txBody>
          <a:bodyPr/>
          <a:lstStyle/>
          <a:p>
            <a:r>
              <a:rPr lang="en-US" sz="2200" dirty="0"/>
              <a:t>Call the patient’s number directly at the time of the appointment</a:t>
            </a:r>
          </a:p>
          <a:p>
            <a:pPr lvl="1"/>
            <a:r>
              <a:rPr lang="en-US" sz="2200" dirty="0"/>
              <a:t>Must ensure patient has Apple Product</a:t>
            </a:r>
          </a:p>
          <a:p>
            <a:r>
              <a:rPr lang="en-US" sz="2200" dirty="0"/>
              <a:t>Only works on Apple products (IPhone or </a:t>
            </a:r>
            <a:r>
              <a:rPr lang="en-US" sz="2200" dirty="0" err="1"/>
              <a:t>MacBooks</a:t>
            </a:r>
            <a:r>
              <a:rPr lang="en-US" sz="2200" dirty="0"/>
              <a:t>)</a:t>
            </a:r>
          </a:p>
          <a:p>
            <a:r>
              <a:rPr lang="en-US" sz="2200" dirty="0"/>
              <a:t>FaceTime allows user to display email address instead of number</a:t>
            </a:r>
          </a:p>
          <a:p>
            <a:r>
              <a:rPr lang="en-US" sz="2200" dirty="0"/>
              <a:t>To share screen using FaceTime have to simultaneously open and use Apple Messages app </a:t>
            </a:r>
          </a:p>
          <a:p>
            <a:r>
              <a:rPr lang="en-US" sz="2200" dirty="0"/>
              <a:t>When you dial a patient’s contact info, you will always have the option with either program to either do a voice only call, or a video call</a:t>
            </a:r>
          </a:p>
          <a:p>
            <a:pPr lvl="1"/>
            <a:r>
              <a:rPr lang="en-US" sz="2200" dirty="0"/>
              <a:t>While clinical encounters are video based, if you need to quickly reach a patient to change an appointment time, or otherwise initiate a brief call, you can conveniently use either program for voice only.</a:t>
            </a:r>
          </a:p>
          <a:p>
            <a:endParaRPr lang="en-US" sz="2200" dirty="0"/>
          </a:p>
          <a:p>
            <a:pPr marL="0" indent="0">
              <a:buNone/>
            </a:pPr>
            <a:endParaRPr lang="en-US" sz="22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34</a:t>
            </a:fld>
            <a:endParaRPr lang="en-US" dirty="0"/>
          </a:p>
        </p:txBody>
      </p:sp>
      <p:sp>
        <p:nvSpPr>
          <p:cNvPr id="2" name="Title 1"/>
          <p:cNvSpPr>
            <a:spLocks noGrp="1"/>
          </p:cNvSpPr>
          <p:nvPr>
            <p:ph type="title"/>
          </p:nvPr>
        </p:nvSpPr>
        <p:spPr/>
        <p:txBody>
          <a:bodyPr/>
          <a:lstStyle/>
          <a:p>
            <a:r>
              <a:rPr lang="en-US" dirty="0"/>
              <a:t>FACETIME</a:t>
            </a:r>
          </a:p>
        </p:txBody>
      </p:sp>
      <p:pic>
        <p:nvPicPr>
          <p:cNvPr id="8" name="Picture 18" descr="File:FaceTime iOS.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3454" y="13454"/>
            <a:ext cx="1472446" cy="147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63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957136"/>
            <a:ext cx="8229600" cy="4367463"/>
          </a:xfrm>
        </p:spPr>
        <p:txBody>
          <a:bodyPr/>
          <a:lstStyle/>
          <a:p>
            <a:r>
              <a:rPr lang="en-US" dirty="0"/>
              <a:t>You can set preferences so only your professional contact information as caller ID visible to the patient.  On your Mac:</a:t>
            </a:r>
          </a:p>
          <a:p>
            <a:pPr lvl="1"/>
            <a:r>
              <a:rPr lang="en-US" dirty="0"/>
              <a:t>Open FaceTime, go to menu bar at top, select FaceTime, then Preferences</a:t>
            </a:r>
          </a:p>
          <a:p>
            <a:pPr lvl="1"/>
            <a:r>
              <a:rPr lang="en-US" dirty="0"/>
              <a:t>Under Settings, see You can be reached for </a:t>
            </a:r>
            <a:r>
              <a:rPr lang="en-US" dirty="0" err="1"/>
              <a:t>Facetime</a:t>
            </a:r>
            <a:r>
              <a:rPr lang="en-US" dirty="0"/>
              <a:t> at:</a:t>
            </a:r>
          </a:p>
          <a:p>
            <a:pPr lvl="1"/>
            <a:r>
              <a:rPr lang="en-US" dirty="0"/>
              <a:t>Enter your military email address and select it, deselect your personal contact information</a:t>
            </a:r>
          </a:p>
          <a:p>
            <a:pPr lvl="1"/>
            <a:r>
              <a:rPr lang="en-US" dirty="0"/>
              <a:t>When you FaceTime a patient, your work email will be caller ID, this is also how the patient can initiate a video call to you. </a:t>
            </a:r>
          </a:p>
          <a:p>
            <a:pPr lvl="1"/>
            <a:r>
              <a:rPr lang="en-US" dirty="0"/>
              <a:t>Note that if you put the curser in  your  video picture during a call, you can change the orientation (see the curved arrow), also you can change the placement of your video to a different corner of the screen</a:t>
            </a:r>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35</a:t>
            </a:fld>
            <a:endParaRPr lang="en-US" dirty="0"/>
          </a:p>
        </p:txBody>
      </p:sp>
      <p:sp>
        <p:nvSpPr>
          <p:cNvPr id="2" name="Title 1"/>
          <p:cNvSpPr>
            <a:spLocks noGrp="1"/>
          </p:cNvSpPr>
          <p:nvPr>
            <p:ph type="title"/>
          </p:nvPr>
        </p:nvSpPr>
        <p:spPr/>
        <p:txBody>
          <a:bodyPr/>
          <a:lstStyle/>
          <a:p>
            <a:r>
              <a:rPr lang="en-US" dirty="0"/>
              <a:t>FACETIME</a:t>
            </a:r>
          </a:p>
        </p:txBody>
      </p:sp>
      <p:pic>
        <p:nvPicPr>
          <p:cNvPr id="8" name="Picture 18" descr="File:FaceTime iOS.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3454" y="13454"/>
            <a:ext cx="1472446" cy="147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07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957136"/>
            <a:ext cx="8229600" cy="4367463"/>
          </a:xfrm>
        </p:spPr>
        <p:txBody>
          <a:bodyPr/>
          <a:lstStyle/>
          <a:p>
            <a:r>
              <a:rPr lang="en-US" dirty="0"/>
              <a:t>You can set preferences so only your professional contact information as caller ID visible to the patient.  On your iPhone:</a:t>
            </a:r>
          </a:p>
          <a:p>
            <a:pPr lvl="1"/>
            <a:r>
              <a:rPr lang="en-US" sz="2200" dirty="0"/>
              <a:t>Go to Settings</a:t>
            </a:r>
          </a:p>
          <a:p>
            <a:pPr lvl="1"/>
            <a:r>
              <a:rPr lang="en-US" sz="2200" dirty="0"/>
              <a:t>Scroll down to FaceTime and select</a:t>
            </a:r>
          </a:p>
          <a:p>
            <a:pPr lvl="1"/>
            <a:r>
              <a:rPr lang="en-US" sz="2200" dirty="0"/>
              <a:t>See “you can be reached at,” this should include your military email as well as your personal contact information</a:t>
            </a:r>
          </a:p>
          <a:p>
            <a:pPr lvl="1"/>
            <a:r>
              <a:rPr lang="en-US" sz="2200" dirty="0"/>
              <a:t>Scroll down one section to Caller ID</a:t>
            </a:r>
          </a:p>
          <a:p>
            <a:pPr lvl="1"/>
            <a:r>
              <a:rPr lang="en-US" sz="2200" dirty="0"/>
              <a:t>Select your military email as caller ID, this is what patients will see</a:t>
            </a:r>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36</a:t>
            </a:fld>
            <a:endParaRPr lang="en-US" dirty="0"/>
          </a:p>
        </p:txBody>
      </p:sp>
      <p:sp>
        <p:nvSpPr>
          <p:cNvPr id="2" name="Title 1"/>
          <p:cNvSpPr>
            <a:spLocks noGrp="1"/>
          </p:cNvSpPr>
          <p:nvPr>
            <p:ph type="title"/>
          </p:nvPr>
        </p:nvSpPr>
        <p:spPr/>
        <p:txBody>
          <a:bodyPr/>
          <a:lstStyle/>
          <a:p>
            <a:r>
              <a:rPr lang="en-US" dirty="0"/>
              <a:t>FACETIME</a:t>
            </a:r>
          </a:p>
        </p:txBody>
      </p:sp>
      <p:pic>
        <p:nvPicPr>
          <p:cNvPr id="8" name="Picture 18" descr="File:FaceTime iOS.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3454" y="13454"/>
            <a:ext cx="1472446" cy="147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24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637948" y="1678825"/>
            <a:ext cx="3429000" cy="4367463"/>
          </a:xfrm>
        </p:spPr>
        <p:txBody>
          <a:bodyPr/>
          <a:lstStyle/>
          <a:p>
            <a:pPr marL="0" indent="0" algn="ctr">
              <a:buNone/>
            </a:pPr>
            <a:r>
              <a:rPr lang="en-US" b="1" u="sng" dirty="0"/>
              <a:t>HOW TO USE:</a:t>
            </a:r>
          </a:p>
          <a:p>
            <a:pPr marL="0" indent="0">
              <a:buNone/>
            </a:pPr>
            <a:r>
              <a:rPr lang="en-US" dirty="0"/>
              <a:t>1.) Click the FaceTime App picture </a:t>
            </a:r>
          </a:p>
          <a:p>
            <a:pPr marL="0" indent="0">
              <a:buNone/>
            </a:pPr>
            <a:r>
              <a:rPr lang="en-US" dirty="0"/>
              <a:t>2.) When you see the screen in #2 press the “+” sign</a:t>
            </a:r>
          </a:p>
          <a:p>
            <a:pPr marL="0" indent="0">
              <a:buNone/>
            </a:pPr>
            <a:r>
              <a:rPr lang="en-US" dirty="0"/>
              <a:t>3.) Enter the phone number of the patient – may need to press the ‘123’ button to get to the numbers</a:t>
            </a:r>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37</a:t>
            </a:fld>
            <a:endParaRPr lang="en-US" dirty="0"/>
          </a:p>
        </p:txBody>
      </p:sp>
      <p:sp>
        <p:nvSpPr>
          <p:cNvPr id="2" name="Title 1"/>
          <p:cNvSpPr>
            <a:spLocks noGrp="1"/>
          </p:cNvSpPr>
          <p:nvPr>
            <p:ph type="title"/>
          </p:nvPr>
        </p:nvSpPr>
        <p:spPr/>
        <p:txBody>
          <a:bodyPr/>
          <a:lstStyle/>
          <a:p>
            <a:r>
              <a:rPr lang="en-US" dirty="0"/>
              <a:t>FACETIME</a:t>
            </a:r>
          </a:p>
        </p:txBody>
      </p:sp>
      <p:sp>
        <p:nvSpPr>
          <p:cNvPr id="3" name="TextBox 2"/>
          <p:cNvSpPr txBox="1"/>
          <p:nvPr/>
        </p:nvSpPr>
        <p:spPr>
          <a:xfrm>
            <a:off x="3704454" y="1837794"/>
            <a:ext cx="482824" cy="369332"/>
          </a:xfrm>
          <a:prstGeom prst="rect">
            <a:avLst/>
          </a:prstGeom>
          <a:noFill/>
        </p:spPr>
        <p:txBody>
          <a:bodyPr wrap="none" rtlCol="0">
            <a:spAutoFit/>
          </a:bodyPr>
          <a:lstStyle/>
          <a:p>
            <a:r>
              <a:rPr lang="en-US" dirty="0"/>
              <a:t>3.) </a:t>
            </a:r>
          </a:p>
        </p:txBody>
      </p:sp>
      <p:sp>
        <p:nvSpPr>
          <p:cNvPr id="14" name="TextBox 13"/>
          <p:cNvSpPr txBox="1"/>
          <p:nvPr/>
        </p:nvSpPr>
        <p:spPr>
          <a:xfrm>
            <a:off x="1447298" y="1837794"/>
            <a:ext cx="429926" cy="369332"/>
          </a:xfrm>
          <a:prstGeom prst="rect">
            <a:avLst/>
          </a:prstGeom>
          <a:noFill/>
        </p:spPr>
        <p:txBody>
          <a:bodyPr wrap="none" rtlCol="0">
            <a:spAutoFit/>
          </a:bodyPr>
          <a:lstStyle/>
          <a:p>
            <a:r>
              <a:rPr lang="en-US" dirty="0"/>
              <a:t>2.)</a:t>
            </a:r>
          </a:p>
        </p:txBody>
      </p:sp>
      <p:sp>
        <p:nvSpPr>
          <p:cNvPr id="15" name="TextBox 14"/>
          <p:cNvSpPr txBox="1"/>
          <p:nvPr/>
        </p:nvSpPr>
        <p:spPr>
          <a:xfrm>
            <a:off x="-9941" y="1801700"/>
            <a:ext cx="429926" cy="369332"/>
          </a:xfrm>
          <a:prstGeom prst="rect">
            <a:avLst/>
          </a:prstGeom>
          <a:noFill/>
        </p:spPr>
        <p:txBody>
          <a:bodyPr wrap="none" rtlCol="0">
            <a:spAutoFit/>
          </a:bodyPr>
          <a:lstStyle/>
          <a:p>
            <a:r>
              <a:rPr lang="en-US" dirty="0"/>
              <a:t>1.)</a:t>
            </a:r>
          </a:p>
        </p:txBody>
      </p:sp>
      <p:pic>
        <p:nvPicPr>
          <p:cNvPr id="1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208" y="2207126"/>
            <a:ext cx="1756016" cy="38004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101" y="2171032"/>
            <a:ext cx="1796200" cy="3887428"/>
          </a:xfrm>
          <a:prstGeom prst="rect">
            <a:avLst/>
          </a:prstGeom>
        </p:spPr>
      </p:pic>
      <p:sp>
        <p:nvSpPr>
          <p:cNvPr id="19" name="Rectangle 18"/>
          <p:cNvSpPr/>
          <p:nvPr/>
        </p:nvSpPr>
        <p:spPr>
          <a:xfrm>
            <a:off x="3038722" y="2362200"/>
            <a:ext cx="341745" cy="3786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12475" y="5410200"/>
            <a:ext cx="617102" cy="396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8" descr="File:FaceTime iOS.sv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1554" y="38100"/>
            <a:ext cx="1472446" cy="1472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File:FaceTime iOS.svg - Wikimedia Comm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517" y="2207126"/>
            <a:ext cx="1195024" cy="119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390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865952" y="2149758"/>
            <a:ext cx="2962368" cy="3425596"/>
          </a:xfrm>
          <a:prstGeom prst="rect">
            <a:avLst/>
          </a:prstGeom>
        </p:spPr>
      </p:pic>
      <p:pic>
        <p:nvPicPr>
          <p:cNvPr id="21" name="Picture 20"/>
          <p:cNvPicPr>
            <a:picLocks noChangeAspect="1"/>
          </p:cNvPicPr>
          <p:nvPr/>
        </p:nvPicPr>
        <p:blipFill>
          <a:blip r:embed="rId4"/>
          <a:stretch>
            <a:fillRect/>
          </a:stretch>
        </p:blipFill>
        <p:spPr>
          <a:xfrm>
            <a:off x="309268" y="2076186"/>
            <a:ext cx="2286340" cy="4077120"/>
          </a:xfrm>
          <a:prstGeom prst="rect">
            <a:avLst/>
          </a:prstGeom>
        </p:spPr>
      </p:pic>
      <p:sp>
        <p:nvSpPr>
          <p:cNvPr id="10" name="Content Placeholder 9"/>
          <p:cNvSpPr>
            <a:spLocks noGrp="1"/>
          </p:cNvSpPr>
          <p:nvPr>
            <p:ph idx="1"/>
          </p:nvPr>
        </p:nvSpPr>
        <p:spPr>
          <a:xfrm>
            <a:off x="5828320" y="1657921"/>
            <a:ext cx="3429000" cy="4495385"/>
          </a:xfrm>
        </p:spPr>
        <p:txBody>
          <a:bodyPr/>
          <a:lstStyle/>
          <a:p>
            <a:pPr marL="0" indent="0" algn="ctr">
              <a:buNone/>
            </a:pPr>
            <a:r>
              <a:rPr lang="en-US" b="1" u="sng" dirty="0"/>
              <a:t>HOW TO USE:</a:t>
            </a:r>
          </a:p>
          <a:p>
            <a:pPr marL="0" indent="0">
              <a:buNone/>
            </a:pPr>
            <a:r>
              <a:rPr lang="en-US" sz="2000" dirty="0"/>
              <a:t>4.) This screen will come up next – you have the option on the bottom right to mute</a:t>
            </a:r>
            <a:br>
              <a:rPr lang="en-US" sz="2000" dirty="0"/>
            </a:br>
            <a:r>
              <a:rPr lang="en-US" sz="2000" dirty="0"/>
              <a:t>5.) This is what you will see during the patient encounter – you can see the following options:</a:t>
            </a:r>
            <a:br>
              <a:rPr lang="en-US" sz="2000" dirty="0"/>
            </a:br>
            <a:r>
              <a:rPr lang="en-US" sz="2000" dirty="0"/>
              <a:t> 	-Mute</a:t>
            </a:r>
            <a:br>
              <a:rPr lang="en-US" sz="2000" dirty="0"/>
            </a:br>
            <a:r>
              <a:rPr lang="en-US" sz="2000" dirty="0"/>
              <a:t> 	-Flip – what is </a:t>
            </a:r>
            <a:br>
              <a:rPr lang="en-US" sz="2000" dirty="0"/>
            </a:br>
            <a:r>
              <a:rPr lang="en-US" sz="2000" dirty="0"/>
              <a:t> 	behind phone</a:t>
            </a:r>
            <a:br>
              <a:rPr lang="en-US" sz="2000" dirty="0"/>
            </a:br>
            <a:r>
              <a:rPr lang="en-US" sz="2000" dirty="0"/>
              <a:t> 	-End – to end  	encounter</a:t>
            </a:r>
            <a:br>
              <a:rPr lang="en-US" sz="2000" dirty="0"/>
            </a:br>
            <a:r>
              <a:rPr lang="en-US" sz="2000" dirty="0"/>
              <a:t>**You may see ‘paused’ if patient has gone of this screen</a:t>
            </a:r>
            <a:r>
              <a:rPr lang="en-US" dirty="0"/>
              <a:t/>
            </a:r>
            <a:br>
              <a:rPr lang="en-US" dirty="0"/>
            </a:br>
            <a:r>
              <a:rPr lang="en-US" dirty="0"/>
              <a:t> 	</a:t>
            </a: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38</a:t>
            </a:fld>
            <a:endParaRPr lang="en-US" dirty="0"/>
          </a:p>
        </p:txBody>
      </p:sp>
      <p:sp>
        <p:nvSpPr>
          <p:cNvPr id="2" name="Title 1"/>
          <p:cNvSpPr>
            <a:spLocks noGrp="1"/>
          </p:cNvSpPr>
          <p:nvPr>
            <p:ph type="title"/>
          </p:nvPr>
        </p:nvSpPr>
        <p:spPr/>
        <p:txBody>
          <a:bodyPr/>
          <a:lstStyle/>
          <a:p>
            <a:r>
              <a:rPr lang="en-US" dirty="0"/>
              <a:t>FACETIME</a:t>
            </a:r>
          </a:p>
        </p:txBody>
      </p:sp>
      <p:sp>
        <p:nvSpPr>
          <p:cNvPr id="3" name="TextBox 2"/>
          <p:cNvSpPr txBox="1"/>
          <p:nvPr/>
        </p:nvSpPr>
        <p:spPr>
          <a:xfrm>
            <a:off x="2652996" y="1706854"/>
            <a:ext cx="482824" cy="369332"/>
          </a:xfrm>
          <a:prstGeom prst="rect">
            <a:avLst/>
          </a:prstGeom>
          <a:noFill/>
        </p:spPr>
        <p:txBody>
          <a:bodyPr wrap="none" rtlCol="0">
            <a:spAutoFit/>
          </a:bodyPr>
          <a:lstStyle/>
          <a:p>
            <a:r>
              <a:rPr lang="en-US" dirty="0"/>
              <a:t>5.) </a:t>
            </a:r>
          </a:p>
        </p:txBody>
      </p:sp>
      <p:sp>
        <p:nvSpPr>
          <p:cNvPr id="15" name="TextBox 14"/>
          <p:cNvSpPr txBox="1"/>
          <p:nvPr/>
        </p:nvSpPr>
        <p:spPr>
          <a:xfrm>
            <a:off x="94305" y="1649074"/>
            <a:ext cx="429926" cy="369332"/>
          </a:xfrm>
          <a:prstGeom prst="rect">
            <a:avLst/>
          </a:prstGeom>
          <a:noFill/>
        </p:spPr>
        <p:txBody>
          <a:bodyPr wrap="none" rtlCol="0">
            <a:spAutoFit/>
          </a:bodyPr>
          <a:lstStyle/>
          <a:p>
            <a:r>
              <a:rPr lang="en-US" dirty="0"/>
              <a:t>4.)</a:t>
            </a:r>
          </a:p>
        </p:txBody>
      </p:sp>
      <p:sp>
        <p:nvSpPr>
          <p:cNvPr id="19" name="Rectangle 18"/>
          <p:cNvSpPr/>
          <p:nvPr/>
        </p:nvSpPr>
        <p:spPr>
          <a:xfrm>
            <a:off x="2131006" y="5636671"/>
            <a:ext cx="341745" cy="3786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05400" y="4800600"/>
            <a:ext cx="6096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8" descr="File:FaceTime iOS.sv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6154" y="-12700"/>
            <a:ext cx="1472446" cy="147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17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39</a:t>
            </a:fld>
            <a:endParaRPr lang="en-US" dirty="0"/>
          </a:p>
        </p:txBody>
      </p:sp>
      <p:sp>
        <p:nvSpPr>
          <p:cNvPr id="2" name="Title 1"/>
          <p:cNvSpPr>
            <a:spLocks noGrp="1"/>
          </p:cNvSpPr>
          <p:nvPr>
            <p:ph type="title"/>
          </p:nvPr>
        </p:nvSpPr>
        <p:spPr>
          <a:xfrm>
            <a:off x="377035" y="649705"/>
            <a:ext cx="8229600" cy="914400"/>
          </a:xfrm>
        </p:spPr>
        <p:txBody>
          <a:bodyPr/>
          <a:lstStyle/>
          <a:p>
            <a:r>
              <a:rPr lang="en-US" dirty="0"/>
              <a:t>FACETIME: HOW TO VIDEO</a:t>
            </a:r>
          </a:p>
        </p:txBody>
      </p:sp>
      <p:pic>
        <p:nvPicPr>
          <p:cNvPr id="1027" name="Picture 3" descr="https://ssl.gstatic.com/ui/v1/icons/mail/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sl.gstatic.com/docs/doclist/images/mediatype/icon_2_youtube_x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rPr>
              <a:t/>
            </a:r>
            <a:br>
              <a:rPr kumimoji="0" lang="en-US" altLang="en-US" sz="18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3" name="Picture 9" descr="https://ssl.gstatic.com/ui/v1/icons/mail/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84662" cy="184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2133600"/>
            <a:ext cx="6096000" cy="923330"/>
          </a:xfrm>
          <a:prstGeom prst="rect">
            <a:avLst/>
          </a:prstGeom>
          <a:noFill/>
        </p:spPr>
        <p:txBody>
          <a:bodyPr wrap="square" rtlCol="0">
            <a:spAutoFit/>
          </a:bodyPr>
          <a:lstStyle/>
          <a:p>
            <a:r>
              <a:rPr lang="en-US" dirty="0"/>
              <a:t>How to Utilize FaceTime for Patient Encounters:</a:t>
            </a:r>
            <a:br>
              <a:rPr lang="en-US" dirty="0"/>
            </a:br>
            <a:r>
              <a:rPr lang="en-US" dirty="0"/>
              <a:t/>
            </a:r>
            <a:br>
              <a:rPr lang="en-US" dirty="0"/>
            </a:br>
            <a:r>
              <a:rPr lang="en-US" dirty="0">
                <a:hlinkClick r:id="rId5"/>
              </a:rPr>
              <a:t>https://youtu.be/7e_xBkz9p7o</a:t>
            </a:r>
            <a:endParaRPr lang="en-US" dirty="0"/>
          </a:p>
        </p:txBody>
      </p:sp>
      <p:pic>
        <p:nvPicPr>
          <p:cNvPr id="12" name="Picture 18" descr="File:FaceTime iOS.svg - Wikimedia Comm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1554" y="9525"/>
            <a:ext cx="1472446" cy="147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8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a:t>
            </a:fld>
            <a:endParaRPr lang="en-US" dirty="0"/>
          </a:p>
        </p:txBody>
      </p:sp>
      <p:graphicFrame>
        <p:nvGraphicFramePr>
          <p:cNvPr id="17" name="Content Placeholder 5"/>
          <p:cNvGraphicFramePr>
            <a:graphicFrameLocks noGrp="1"/>
          </p:cNvGraphicFramePr>
          <p:nvPr>
            <p:ph idx="1"/>
            <p:extLst>
              <p:ext uri="{D42A27DB-BD31-4B8C-83A1-F6EECF244321}">
                <p14:modId xmlns:p14="http://schemas.microsoft.com/office/powerpoint/2010/main" val="2149329735"/>
              </p:ext>
            </p:extLst>
          </p:nvPr>
        </p:nvGraphicFramePr>
        <p:xfrm>
          <a:off x="381000" y="1010633"/>
          <a:ext cx="8382000" cy="5115847"/>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966883840"/>
                    </a:ext>
                  </a:extLst>
                </a:gridCol>
                <a:gridCol w="1676400">
                  <a:extLst>
                    <a:ext uri="{9D8B030D-6E8A-4147-A177-3AD203B41FA5}">
                      <a16:colId xmlns:a16="http://schemas.microsoft.com/office/drawing/2014/main" val="290369161"/>
                    </a:ext>
                  </a:extLst>
                </a:gridCol>
                <a:gridCol w="1219200">
                  <a:extLst>
                    <a:ext uri="{9D8B030D-6E8A-4147-A177-3AD203B41FA5}">
                      <a16:colId xmlns:a16="http://schemas.microsoft.com/office/drawing/2014/main" val="3230025717"/>
                    </a:ext>
                  </a:extLst>
                </a:gridCol>
                <a:gridCol w="1295400">
                  <a:extLst>
                    <a:ext uri="{9D8B030D-6E8A-4147-A177-3AD203B41FA5}">
                      <a16:colId xmlns:a16="http://schemas.microsoft.com/office/drawing/2014/main" val="149887080"/>
                    </a:ext>
                  </a:extLst>
                </a:gridCol>
                <a:gridCol w="1066800">
                  <a:extLst>
                    <a:ext uri="{9D8B030D-6E8A-4147-A177-3AD203B41FA5}">
                      <a16:colId xmlns:a16="http://schemas.microsoft.com/office/drawing/2014/main" val="863932837"/>
                    </a:ext>
                  </a:extLst>
                </a:gridCol>
                <a:gridCol w="914400">
                  <a:extLst>
                    <a:ext uri="{9D8B030D-6E8A-4147-A177-3AD203B41FA5}">
                      <a16:colId xmlns:a16="http://schemas.microsoft.com/office/drawing/2014/main" val="3370965058"/>
                    </a:ext>
                  </a:extLst>
                </a:gridCol>
                <a:gridCol w="762000">
                  <a:extLst>
                    <a:ext uri="{9D8B030D-6E8A-4147-A177-3AD203B41FA5}">
                      <a16:colId xmlns:a16="http://schemas.microsoft.com/office/drawing/2014/main" val="589119868"/>
                    </a:ext>
                  </a:extLst>
                </a:gridCol>
              </a:tblGrid>
              <a:tr h="620175">
                <a:tc>
                  <a:txBody>
                    <a:bodyPr/>
                    <a:lstStyle/>
                    <a:p>
                      <a:pPr algn="ctr"/>
                      <a:r>
                        <a:rPr lang="en-US" dirty="0"/>
                        <a:t>Features</a:t>
                      </a:r>
                    </a:p>
                  </a:txBody>
                  <a:tcPr/>
                </a:tc>
                <a:tc>
                  <a:txBody>
                    <a:bodyPr/>
                    <a:lstStyle/>
                    <a:p>
                      <a:pPr algn="ctr"/>
                      <a:r>
                        <a:rPr lang="en-US" dirty="0"/>
                        <a:t>Adobe Connect</a:t>
                      </a:r>
                    </a:p>
                  </a:txBody>
                  <a:tcPr/>
                </a:tc>
                <a:tc>
                  <a:txBody>
                    <a:bodyPr/>
                    <a:lstStyle/>
                    <a:p>
                      <a:pPr algn="ctr"/>
                      <a:r>
                        <a:rPr lang="en-US" dirty="0"/>
                        <a:t>Cisco CMS</a:t>
                      </a:r>
                    </a:p>
                  </a:txBody>
                  <a:tcPr/>
                </a:tc>
                <a:tc>
                  <a:txBody>
                    <a:bodyPr/>
                    <a:lstStyle/>
                    <a:p>
                      <a:pPr algn="ctr"/>
                      <a:r>
                        <a:rPr lang="en-US" dirty="0"/>
                        <a:t>FaceTime</a:t>
                      </a:r>
                    </a:p>
                  </a:txBody>
                  <a:tcPr/>
                </a:tc>
                <a:tc>
                  <a:txBody>
                    <a:bodyPr/>
                    <a:lstStyle/>
                    <a:p>
                      <a:pPr algn="ctr"/>
                      <a:r>
                        <a:rPr lang="en-US" dirty="0"/>
                        <a:t>Skype</a:t>
                      </a:r>
                    </a:p>
                  </a:txBody>
                  <a:tcPr/>
                </a:tc>
                <a:tc>
                  <a:txBody>
                    <a:bodyPr/>
                    <a:lstStyle/>
                    <a:p>
                      <a:pPr algn="ctr"/>
                      <a:r>
                        <a:rPr lang="en-US" dirty="0" err="1"/>
                        <a:t>GoogleDuo</a:t>
                      </a:r>
                      <a:endParaRPr lang="en-US" dirty="0"/>
                    </a:p>
                  </a:txBody>
                  <a:tcPr/>
                </a:tc>
                <a:tc>
                  <a:txBody>
                    <a:bodyPr/>
                    <a:lstStyle/>
                    <a:p>
                      <a:pPr algn="ctr"/>
                      <a:r>
                        <a:rPr lang="en-US" dirty="0"/>
                        <a:t>MS</a:t>
                      </a:r>
                      <a:br>
                        <a:rPr lang="en-US" dirty="0"/>
                      </a:br>
                      <a:r>
                        <a:rPr lang="en-US" dirty="0" smtClean="0"/>
                        <a:t>Teams</a:t>
                      </a:r>
                      <a:endParaRPr lang="en-US" dirty="0"/>
                    </a:p>
                  </a:txBody>
                  <a:tcPr marL="45720" marR="45720"/>
                </a:tc>
                <a:extLst>
                  <a:ext uri="{0D108BD9-81ED-4DB2-BD59-A6C34878D82A}">
                    <a16:rowId xmlns:a16="http://schemas.microsoft.com/office/drawing/2014/main" val="3076948408"/>
                  </a:ext>
                </a:extLst>
              </a:tr>
              <a:tr h="406687">
                <a:tc>
                  <a:txBody>
                    <a:bodyPr/>
                    <a:lstStyle/>
                    <a:p>
                      <a:pPr algn="ctr"/>
                      <a:r>
                        <a:rPr lang="en-US" baseline="0" dirty="0" smtClean="0"/>
                        <a:t>Cellphone</a:t>
                      </a:r>
                      <a:r>
                        <a:rPr lang="en-US" baseline="0" dirty="0"/>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baseline="0" dirty="0" smtClean="0"/>
                        <a:t>iPhone only</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ingdings" panose="05000000000000000000" pitchFamily="2" charset="2"/>
                        </a:rPr>
                        <a:t></a:t>
                      </a:r>
                      <a:endParaRPr lang="en-US" dirty="0"/>
                    </a:p>
                  </a:txBody>
                  <a:tcPr/>
                </a:tc>
                <a:extLst>
                  <a:ext uri="{0D108BD9-81ED-4DB2-BD59-A6C34878D82A}">
                    <a16:rowId xmlns:a16="http://schemas.microsoft.com/office/drawing/2014/main" val="1139896369"/>
                  </a:ext>
                </a:extLst>
              </a:tr>
              <a:tr h="620175">
                <a:tc>
                  <a:txBody>
                    <a:bodyPr/>
                    <a:lstStyle/>
                    <a:p>
                      <a:pPr algn="ctr"/>
                      <a:r>
                        <a:rPr lang="en-US" dirty="0" smtClean="0"/>
                        <a:t>Personal Computer</a:t>
                      </a:r>
                      <a:r>
                        <a:rPr lang="en-US"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tc>
                  <a:txBody>
                    <a:bodyPr/>
                    <a:lstStyle/>
                    <a:p>
                      <a:pPr algn="ctr"/>
                      <a:r>
                        <a:rPr lang="en-US" dirty="0"/>
                        <a:t>Mac Only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extLst>
                  <a:ext uri="{0D108BD9-81ED-4DB2-BD59-A6C34878D82A}">
                    <a16:rowId xmlns:a16="http://schemas.microsoft.com/office/drawing/2014/main" val="130930464"/>
                  </a:ext>
                </a:extLst>
              </a:tr>
              <a:tr h="650527">
                <a:tc>
                  <a:txBody>
                    <a:bodyPr/>
                    <a:lstStyle/>
                    <a:p>
                      <a:pPr algn="ctr"/>
                      <a:r>
                        <a:rPr lang="en-US" dirty="0" smtClean="0"/>
                        <a:t>Govt</a:t>
                      </a:r>
                      <a:r>
                        <a:rPr lang="en-US" dirty="0"/>
                        <a:t>.</a:t>
                      </a:r>
                      <a:br>
                        <a:rPr lang="en-US" dirty="0"/>
                      </a:br>
                      <a:r>
                        <a:rPr lang="en-US" dirty="0"/>
                        <a:t>Computer?</a:t>
                      </a:r>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ebdings" panose="05030102010509060703" pitchFamily="18"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ebdings" panose="05030102010509060703" pitchFamily="18"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ingdings" panose="05000000000000000000" pitchFamily="2" charset="2"/>
                        </a:rPr>
                        <a:t></a:t>
                      </a:r>
                      <a:r>
                        <a:rPr lang="en-US" sz="1800" b="1" kern="1200" baseline="30000" dirty="0" smtClean="0">
                          <a:solidFill>
                            <a:schemeClr val="dk1"/>
                          </a:solidFill>
                          <a:effectLst/>
                          <a:latin typeface="+mn-lt"/>
                          <a:ea typeface="+mn-ea"/>
                          <a:cs typeface="+mn-cs"/>
                          <a:sym typeface="Wingdings" panose="05000000000000000000" pitchFamily="2" charset="2"/>
                        </a:rPr>
                        <a:t>*</a:t>
                      </a:r>
                      <a:endParaRPr lang="en-US"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extLst>
                  <a:ext uri="{0D108BD9-81ED-4DB2-BD59-A6C34878D82A}">
                    <a16:rowId xmlns:a16="http://schemas.microsoft.com/office/drawing/2014/main" val="3933105241"/>
                  </a:ext>
                </a:extLst>
              </a:tr>
              <a:tr h="620175">
                <a:tc>
                  <a:txBody>
                    <a:bodyPr/>
                    <a:lstStyle/>
                    <a:p>
                      <a:pPr algn="ctr"/>
                      <a:r>
                        <a:rPr lang="en-US" dirty="0"/>
                        <a:t>Audio Only Calls?</a:t>
                      </a:r>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ebdings" panose="05030102010509060703" pitchFamily="18"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extLst>
                  <a:ext uri="{0D108BD9-81ED-4DB2-BD59-A6C34878D82A}">
                    <a16:rowId xmlns:a16="http://schemas.microsoft.com/office/drawing/2014/main" val="2986500217"/>
                  </a:ext>
                </a:extLst>
              </a:tr>
              <a:tr h="431513">
                <a:tc>
                  <a:txBody>
                    <a:bodyPr/>
                    <a:lstStyle/>
                    <a:p>
                      <a:pPr algn="ctr"/>
                      <a:r>
                        <a:rPr lang="en-US" dirty="0" smtClean="0"/>
                        <a:t>Hide</a:t>
                      </a:r>
                      <a:r>
                        <a:rPr lang="en-US" baseline="0" dirty="0" smtClean="0"/>
                        <a:t> </a:t>
                      </a:r>
                      <a:r>
                        <a:rPr lang="en-US" baseline="0" dirty="0" err="1" smtClean="0"/>
                        <a:t>Ph</a:t>
                      </a:r>
                      <a:r>
                        <a:rPr lang="en-US" baseline="0" dirty="0" smtClean="0"/>
                        <a:t> #?</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ingdings" panose="05000000000000000000" pitchFamily="2" charset="2"/>
                        </a:rPr>
                        <a:t></a:t>
                      </a:r>
                      <a:endParaRPr lang="en-US" dirty="0"/>
                    </a:p>
                  </a:txBody>
                  <a:tcPr/>
                </a:tc>
                <a:extLst>
                  <a:ext uri="{0D108BD9-81ED-4DB2-BD59-A6C34878D82A}">
                    <a16:rowId xmlns:a16="http://schemas.microsoft.com/office/drawing/2014/main" val="2213115463"/>
                  </a:ext>
                </a:extLst>
              </a:tr>
              <a:tr h="620175">
                <a:tc>
                  <a:txBody>
                    <a:bodyPr/>
                    <a:lstStyle/>
                    <a:p>
                      <a:pPr algn="ctr"/>
                      <a:r>
                        <a:rPr lang="en-US" dirty="0" smtClean="0"/>
                        <a:t>Screen Sharing?</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sym typeface="Wingdings" panose="05000000000000000000" pitchFamily="2" charset="2"/>
                        </a:rPr>
                        <a:t></a:t>
                      </a:r>
                      <a:endParaRPr lang="en-US" dirty="0"/>
                    </a:p>
                    <a:p>
                      <a:pPr algn="ctr"/>
                      <a:endParaRPr lang="en-US" dirty="0"/>
                    </a:p>
                  </a:txBody>
                  <a:tcPr/>
                </a:tc>
                <a:extLst>
                  <a:ext uri="{0D108BD9-81ED-4DB2-BD59-A6C34878D82A}">
                    <a16:rowId xmlns:a16="http://schemas.microsoft.com/office/drawing/2014/main" val="4181481551"/>
                  </a:ext>
                </a:extLst>
              </a:tr>
              <a:tr h="426720">
                <a:tc>
                  <a:txBody>
                    <a:bodyPr/>
                    <a:lstStyle/>
                    <a:p>
                      <a:pPr algn="ctr"/>
                      <a:r>
                        <a:rPr lang="en-US" dirty="0"/>
                        <a:t>File Sharing?</a:t>
                      </a:r>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ebdings" panose="05030102010509060703" pitchFamily="18" charset="2"/>
                        </a:rPr>
                        <a:t></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ebdings" panose="05030102010509060703" pitchFamily="18" charset="2"/>
                        </a:rPr>
                        <a:t></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ebdings" panose="05030102010509060703" pitchFamily="18" charset="2"/>
                        </a:rPr>
                        <a:t></a:t>
                      </a:r>
                      <a:endParaRPr lang="en-US" dirty="0"/>
                    </a:p>
                  </a:txBody>
                  <a:tcPr/>
                </a:tc>
                <a:tc>
                  <a:txBody>
                    <a:bodyPr/>
                    <a:lstStyle/>
                    <a:p>
                      <a:pPr algn="ctr"/>
                      <a:r>
                        <a:rPr lang="en-US" sz="1800" b="1" kern="1200" dirty="0">
                          <a:solidFill>
                            <a:schemeClr val="dk1"/>
                          </a:solidFill>
                          <a:effectLst/>
                          <a:latin typeface="+mn-lt"/>
                          <a:ea typeface="+mn-ea"/>
                          <a:cs typeface="+mn-cs"/>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sym typeface="Wingdings" panose="05000000000000000000" pitchFamily="2" charset="2"/>
                        </a:rPr>
                        <a:t></a:t>
                      </a:r>
                      <a:endParaRPr lang="en-US" dirty="0"/>
                    </a:p>
                  </a:txBody>
                  <a:tcPr/>
                </a:tc>
                <a:extLst>
                  <a:ext uri="{0D108BD9-81ED-4DB2-BD59-A6C34878D82A}">
                    <a16:rowId xmlns:a16="http://schemas.microsoft.com/office/drawing/2014/main" val="1860743732"/>
                  </a:ext>
                </a:extLst>
              </a:tr>
              <a:tr h="620175">
                <a:tc>
                  <a:txBody>
                    <a:bodyPr/>
                    <a:lstStyle/>
                    <a:p>
                      <a:pPr algn="ctr"/>
                      <a:r>
                        <a:rPr lang="en-US" dirty="0"/>
                        <a:t>Max </a:t>
                      </a:r>
                      <a:r>
                        <a:rPr lang="en-US" dirty="0" smtClean="0"/>
                        <a:t>Group</a:t>
                      </a:r>
                      <a:r>
                        <a:rPr lang="en-US" baseline="0" dirty="0" smtClean="0"/>
                        <a:t> Size</a:t>
                      </a:r>
                      <a:endParaRPr lang="en-US" dirty="0"/>
                    </a:p>
                  </a:txBody>
                  <a:tcPr/>
                </a:tc>
                <a:tc>
                  <a:txBody>
                    <a:bodyPr/>
                    <a:lstStyle/>
                    <a:p>
                      <a:pPr algn="ctr"/>
                      <a:r>
                        <a:rPr lang="en-US" dirty="0"/>
                        <a:t>100</a:t>
                      </a:r>
                    </a:p>
                  </a:txBody>
                  <a:tcPr/>
                </a:tc>
                <a:tc>
                  <a:txBody>
                    <a:bodyPr/>
                    <a:lstStyle/>
                    <a:p>
                      <a:pPr algn="ctr"/>
                      <a:r>
                        <a:rPr lang="en-US" dirty="0"/>
                        <a:t>25</a:t>
                      </a:r>
                    </a:p>
                  </a:txBody>
                  <a:tcPr/>
                </a:tc>
                <a:tc>
                  <a:txBody>
                    <a:bodyPr/>
                    <a:lstStyle/>
                    <a:p>
                      <a:pPr algn="ctr"/>
                      <a:r>
                        <a:rPr lang="en-US" dirty="0"/>
                        <a:t>32</a:t>
                      </a:r>
                    </a:p>
                  </a:txBody>
                  <a:tcPr/>
                </a:tc>
                <a:tc>
                  <a:txBody>
                    <a:bodyPr/>
                    <a:lstStyle/>
                    <a:p>
                      <a:pPr algn="ctr"/>
                      <a:r>
                        <a:rPr lang="en-US" dirty="0"/>
                        <a:t>50</a:t>
                      </a:r>
                    </a:p>
                  </a:txBody>
                  <a:tcPr/>
                </a:tc>
                <a:tc>
                  <a:txBody>
                    <a:bodyPr/>
                    <a:lstStyle/>
                    <a:p>
                      <a:pPr algn="ctr"/>
                      <a:r>
                        <a:rPr lang="en-US" dirty="0"/>
                        <a:t>32</a:t>
                      </a:r>
                    </a:p>
                  </a:txBody>
                  <a:tcPr/>
                </a:tc>
                <a:tc>
                  <a:txBody>
                    <a:bodyPr/>
                    <a:lstStyle/>
                    <a:p>
                      <a:pPr algn="ctr"/>
                      <a:r>
                        <a:rPr lang="en-US" dirty="0"/>
                        <a:t>100</a:t>
                      </a:r>
                    </a:p>
                  </a:txBody>
                  <a:tcPr/>
                </a:tc>
                <a:extLst>
                  <a:ext uri="{0D108BD9-81ED-4DB2-BD59-A6C34878D82A}">
                    <a16:rowId xmlns:a16="http://schemas.microsoft.com/office/drawing/2014/main" val="256664492"/>
                  </a:ext>
                </a:extLst>
              </a:tr>
            </a:tbl>
          </a:graphicData>
        </a:graphic>
      </p:graphicFrame>
      <p:pic>
        <p:nvPicPr>
          <p:cNvPr id="14" name="Picture 2" descr="Google Duo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9413" y="472407"/>
            <a:ext cx="503300" cy="503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icrosoft unveils new logo for Skype, vision for the service remains the  same - MSPowerus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8" t="7761" r="59327" b="19877"/>
          <a:stretch/>
        </p:blipFill>
        <p:spPr bwMode="auto">
          <a:xfrm>
            <a:off x="6303879" y="448195"/>
            <a:ext cx="554121" cy="5541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dobe Connect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07"/>
            <a:ext cx="488331" cy="4772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isco Meeting on the App Sto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972" t="30211" r="38028" b="30423"/>
          <a:stretch/>
        </p:blipFill>
        <p:spPr bwMode="auto">
          <a:xfrm>
            <a:off x="3841358" y="472407"/>
            <a:ext cx="554207" cy="4772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File:FaceTime iOS.svg - Wikimedia Comm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9430" y="525209"/>
            <a:ext cx="416240" cy="416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Microsoft Team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8105" y="425268"/>
            <a:ext cx="567902" cy="567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6093023"/>
            <a:ext cx="3395738" cy="307777"/>
          </a:xfrm>
          <a:prstGeom prst="rect">
            <a:avLst/>
          </a:prstGeom>
          <a:noFill/>
        </p:spPr>
        <p:txBody>
          <a:bodyPr wrap="none" rtlCol="0">
            <a:spAutoFit/>
          </a:bodyPr>
          <a:lstStyle/>
          <a:p>
            <a:r>
              <a:rPr lang="en-US" sz="1400" dirty="0" smtClean="0"/>
              <a:t>* Duo works with Firefox on </a:t>
            </a:r>
            <a:r>
              <a:rPr lang="en-US" sz="1400" dirty="0" err="1" smtClean="0"/>
              <a:t>govt</a:t>
            </a:r>
            <a:r>
              <a:rPr lang="en-US" sz="1400" dirty="0" smtClean="0"/>
              <a:t> computers</a:t>
            </a:r>
            <a:endParaRPr lang="en-US" sz="1400" dirty="0"/>
          </a:p>
        </p:txBody>
      </p:sp>
    </p:spTree>
    <p:extLst>
      <p:ext uri="{BB962C8B-B14F-4D97-AF65-F5344CB8AC3E}">
        <p14:creationId xmlns:p14="http://schemas.microsoft.com/office/powerpoint/2010/main" val="388856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66700" y="1236939"/>
            <a:ext cx="8229600" cy="5039815"/>
          </a:xfrm>
        </p:spPr>
        <p:txBody>
          <a:bodyPr vert="horz" lIns="91440" tIns="45720" rIns="91440" bIns="45720" rtlCol="0" anchor="t">
            <a:noAutofit/>
          </a:bodyPr>
          <a:lstStyle/>
          <a:p>
            <a:pPr marL="172720" indent="-172720"/>
            <a:r>
              <a:rPr lang="en-US" sz="2000" dirty="0"/>
              <a:t>Works on iOS or Android and MAC or PC</a:t>
            </a:r>
            <a:endParaRPr lang="en-US" sz="2000" dirty="0">
              <a:cs typeface="Calibri"/>
            </a:endParaRPr>
          </a:p>
          <a:p>
            <a:pPr marL="172720" indent="-172720"/>
            <a:r>
              <a:rPr lang="en-US" sz="2000" dirty="0"/>
              <a:t>Can only display a phone number but you can obtain a new number from </a:t>
            </a:r>
            <a:r>
              <a:rPr lang="en-US" sz="2000"/>
              <a:t>Skype to use exclusively with SKYPE/for patient </a:t>
            </a:r>
            <a:r>
              <a:rPr lang="en-US" sz="2000" dirty="0"/>
              <a:t>care.</a:t>
            </a:r>
            <a:endParaRPr lang="en-US" sz="2000" dirty="0">
              <a:cs typeface="Calibri"/>
            </a:endParaRPr>
          </a:p>
          <a:p>
            <a:pPr marL="172720" indent="-172720"/>
            <a:r>
              <a:rPr lang="en-US" sz="2000" dirty="0"/>
              <a:t>If you don’t want a phone number displayed you can also set up your Skype </a:t>
            </a:r>
            <a:r>
              <a:rPr lang="en-US" sz="2000"/>
              <a:t>account to show your work email </a:t>
            </a:r>
            <a:r>
              <a:rPr lang="en-US" sz="2000" dirty="0"/>
              <a:t>instead.</a:t>
            </a:r>
            <a:endParaRPr lang="en-US" sz="2000" dirty="0">
              <a:cs typeface="Calibri"/>
            </a:endParaRPr>
          </a:p>
          <a:p>
            <a:pPr marL="172720" indent="-172720"/>
            <a:r>
              <a:rPr lang="en-US" sz="2000" dirty="0"/>
              <a:t>Call patient’s number at the time of the appointment</a:t>
            </a:r>
            <a:endParaRPr lang="en-US" sz="2000" dirty="0">
              <a:cs typeface="Calibri"/>
            </a:endParaRPr>
          </a:p>
          <a:p>
            <a:pPr marL="172720" indent="-172720"/>
            <a:r>
              <a:rPr lang="en-US" sz="2000" dirty="0"/>
              <a:t>Skype does not have a file sharing feature like Adobe Connect or Duo, but </a:t>
            </a:r>
            <a:r>
              <a:rPr lang="en-US" sz="2000"/>
              <a:t>the chat feature is a very easy way to add files.</a:t>
            </a:r>
            <a:endParaRPr lang="en-US" sz="2000" b="1" u="sng"/>
          </a:p>
          <a:p>
            <a:pPr lvl="1" indent="-293370"/>
            <a:r>
              <a:rPr lang="en-US" dirty="0"/>
              <a:t>If you’ve turned off the chat history feature and you want participants to have access to a file (a workbook, group rules document, etc.), </a:t>
            </a:r>
            <a:r>
              <a:rPr lang="en-US"/>
              <a:t>you</a:t>
            </a:r>
            <a:r>
              <a:rPr lang="en-US" dirty="0"/>
              <a:t> have to add it to the chat again each time there’s a new member.</a:t>
            </a:r>
            <a:endParaRPr lang="en-US" b="1" u="sng" dirty="0">
              <a:cs typeface="Calibri"/>
            </a:endParaRPr>
          </a:p>
          <a:p>
            <a:pPr lvl="1" indent="-293370"/>
            <a:r>
              <a:rPr lang="en-US"/>
              <a:t>When screen sharing on the computer, it seems to work better through a web browser than through the stand-alone app.</a:t>
            </a:r>
            <a:endParaRPr lang="en-US" b="1" u="sng">
              <a:cs typeface="Calibri"/>
            </a:endParaRPr>
          </a:p>
          <a:p>
            <a:pPr marL="172720" indent="-172720"/>
            <a:endParaRPr lang="en-US" sz="2000" dirty="0">
              <a:cs typeface="Calibri"/>
            </a:endParaRPr>
          </a:p>
          <a:p>
            <a:pPr marL="0" indent="0">
              <a:buNone/>
            </a:pPr>
            <a:endParaRPr lang="en-US" sz="2000"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40</a:t>
            </a:fld>
            <a:endParaRPr lang="en-US" dirty="0"/>
          </a:p>
        </p:txBody>
      </p:sp>
      <p:sp>
        <p:nvSpPr>
          <p:cNvPr id="2" name="Title 1"/>
          <p:cNvSpPr>
            <a:spLocks noGrp="1"/>
          </p:cNvSpPr>
          <p:nvPr>
            <p:ph type="title"/>
          </p:nvPr>
        </p:nvSpPr>
        <p:spPr>
          <a:xfrm>
            <a:off x="457200" y="330449"/>
            <a:ext cx="8229600" cy="914400"/>
          </a:xfrm>
        </p:spPr>
        <p:txBody>
          <a:bodyPr/>
          <a:lstStyle/>
          <a:p>
            <a:r>
              <a:rPr lang="en-US" dirty="0"/>
              <a:t>SKYPE</a:t>
            </a:r>
          </a:p>
        </p:txBody>
      </p:sp>
      <p:pic>
        <p:nvPicPr>
          <p:cNvPr id="7" name="Picture 8" descr="Microsoft unveils new logo for Skype, vision for the service remains the  same - MSPowerus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8" t="7761" r="59327" b="19877"/>
          <a:stretch/>
        </p:blipFill>
        <p:spPr bwMode="auto">
          <a:xfrm>
            <a:off x="7497679" y="0"/>
            <a:ext cx="1646321" cy="16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127" y="2223689"/>
            <a:ext cx="1906732" cy="400007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96" y="2239731"/>
            <a:ext cx="1791979" cy="3878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idx="1"/>
          </p:nvPr>
        </p:nvSpPr>
        <p:spPr>
          <a:xfrm>
            <a:off x="5753858" y="1678825"/>
            <a:ext cx="3313089" cy="4367463"/>
          </a:xfrm>
        </p:spPr>
        <p:txBody>
          <a:bodyPr vert="horz" lIns="91440" tIns="45720" rIns="91440" bIns="45720" rtlCol="0" anchor="t">
            <a:noAutofit/>
          </a:bodyPr>
          <a:lstStyle/>
          <a:p>
            <a:pPr marL="0" indent="0" algn="ctr">
              <a:buNone/>
            </a:pPr>
            <a:r>
              <a:rPr lang="en-US" sz="1600" b="1" u="sng" dirty="0"/>
              <a:t>HOW TO USE:</a:t>
            </a:r>
          </a:p>
          <a:p>
            <a:pPr marL="0" indent="0">
              <a:buNone/>
            </a:pPr>
            <a:endParaRPr lang="en-US" sz="1600" dirty="0"/>
          </a:p>
          <a:p>
            <a:pPr marL="0" indent="0">
              <a:buNone/>
            </a:pPr>
            <a:r>
              <a:rPr lang="en-US" sz="1600" dirty="0"/>
              <a:t>1.) Click the SKYPE App picture </a:t>
            </a:r>
            <a:br>
              <a:rPr lang="en-US" sz="1600" dirty="0"/>
            </a:br>
            <a:endParaRPr lang="en-US" sz="1600" dirty="0">
              <a:cs typeface="Calibri"/>
            </a:endParaRPr>
          </a:p>
          <a:p>
            <a:pPr marL="0" indent="0">
              <a:buNone/>
            </a:pPr>
            <a:r>
              <a:rPr lang="en-US" sz="1600" dirty="0"/>
              <a:t>2.) </a:t>
            </a:r>
            <a:r>
              <a:rPr lang="en-US" sz="1600" u="sng" dirty="0"/>
              <a:t>Three Options to Connect:</a:t>
            </a:r>
            <a:r>
              <a:rPr lang="en-US" sz="1600" dirty="0"/>
              <a:t/>
            </a:r>
            <a:br>
              <a:rPr lang="en-US" sz="1600" dirty="0"/>
            </a:br>
            <a:r>
              <a:rPr lang="en-US" sz="1600" dirty="0"/>
              <a:t>       - </a:t>
            </a:r>
            <a:r>
              <a:rPr lang="en-US" sz="1600" b="1" dirty="0"/>
              <a:t>Video Mtg</a:t>
            </a:r>
            <a:r>
              <a:rPr lang="en-US" sz="1600" dirty="0"/>
              <a:t> – This creates a meeting and a URL you can send to a patient so they can join the meeting</a:t>
            </a:r>
            <a:endParaRPr lang="en-US" sz="1600" dirty="0">
              <a:cs typeface="Calibri"/>
            </a:endParaRPr>
          </a:p>
          <a:p>
            <a:pPr marL="0" indent="0">
              <a:buNone/>
            </a:pPr>
            <a:r>
              <a:rPr lang="en-US" sz="1600" dirty="0"/>
              <a:t>       -</a:t>
            </a:r>
            <a:r>
              <a:rPr lang="en-US" sz="1600" b="1" dirty="0"/>
              <a:t> New Chat</a:t>
            </a:r>
            <a:r>
              <a:rPr lang="en-US" sz="1600" dirty="0"/>
              <a:t> – see next slides</a:t>
            </a:r>
            <a:br>
              <a:rPr lang="en-US" sz="1600" dirty="0"/>
            </a:br>
            <a:r>
              <a:rPr lang="en-US" sz="1600" dirty="0"/>
              <a:t>                            - </a:t>
            </a:r>
            <a:r>
              <a:rPr lang="en-US" sz="1600" b="1" dirty="0"/>
              <a:t>Search </a:t>
            </a:r>
            <a:r>
              <a:rPr lang="en-US" sz="1600" dirty="0"/>
              <a:t>–  see next </a:t>
            </a:r>
            <a:br>
              <a:rPr lang="en-US" sz="1600" dirty="0"/>
            </a:br>
            <a:r>
              <a:rPr lang="en-US" sz="1600" dirty="0"/>
              <a:t> slides</a:t>
            </a:r>
            <a:br>
              <a:rPr lang="en-US" sz="1600" dirty="0"/>
            </a:br>
            <a:endParaRPr lang="en-US" sz="1600" dirty="0"/>
          </a:p>
          <a:p>
            <a:pPr marL="0" indent="0">
              <a:buNone/>
            </a:pPr>
            <a:r>
              <a:rPr lang="en-US" sz="1600" dirty="0"/>
              <a:t>3.) If you click       , you can then click ‘Copy Link’ and paste the link into a message or email to the patient. </a:t>
            </a:r>
          </a:p>
          <a:p>
            <a:pPr marL="0" indent="0">
              <a:buNone/>
            </a:pPr>
            <a:r>
              <a:rPr lang="en-US" sz="1600" dirty="0"/>
              <a:t>Then you can click "Start Meeting."</a:t>
            </a:r>
            <a:endParaRPr lang="en-US" sz="1600" dirty="0">
              <a:cs typeface="Calibri"/>
            </a:endParaRPr>
          </a:p>
          <a:p>
            <a:pPr marL="0" indent="0">
              <a:buNone/>
            </a:pPr>
            <a:endParaRPr lang="en-US" sz="16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41</a:t>
            </a:fld>
            <a:endParaRPr lang="en-US" dirty="0"/>
          </a:p>
        </p:txBody>
      </p:sp>
      <p:sp>
        <p:nvSpPr>
          <p:cNvPr id="2" name="Title 1"/>
          <p:cNvSpPr>
            <a:spLocks noGrp="1"/>
          </p:cNvSpPr>
          <p:nvPr>
            <p:ph type="title"/>
          </p:nvPr>
        </p:nvSpPr>
        <p:spPr/>
        <p:txBody>
          <a:bodyPr/>
          <a:lstStyle/>
          <a:p>
            <a:r>
              <a:rPr lang="en-US" dirty="0"/>
              <a:t>SKYPE</a:t>
            </a:r>
          </a:p>
        </p:txBody>
      </p:sp>
      <p:sp>
        <p:nvSpPr>
          <p:cNvPr id="3" name="TextBox 2"/>
          <p:cNvSpPr txBox="1"/>
          <p:nvPr/>
        </p:nvSpPr>
        <p:spPr>
          <a:xfrm>
            <a:off x="3704454" y="1837794"/>
            <a:ext cx="482824" cy="369332"/>
          </a:xfrm>
          <a:prstGeom prst="rect">
            <a:avLst/>
          </a:prstGeom>
          <a:noFill/>
        </p:spPr>
        <p:txBody>
          <a:bodyPr wrap="none" rtlCol="0">
            <a:spAutoFit/>
          </a:bodyPr>
          <a:lstStyle/>
          <a:p>
            <a:r>
              <a:rPr lang="en-US" dirty="0"/>
              <a:t>3.) </a:t>
            </a:r>
          </a:p>
        </p:txBody>
      </p:sp>
      <p:sp>
        <p:nvSpPr>
          <p:cNvPr id="14" name="TextBox 13"/>
          <p:cNvSpPr txBox="1"/>
          <p:nvPr/>
        </p:nvSpPr>
        <p:spPr>
          <a:xfrm>
            <a:off x="1447298" y="1837794"/>
            <a:ext cx="429926" cy="369332"/>
          </a:xfrm>
          <a:prstGeom prst="rect">
            <a:avLst/>
          </a:prstGeom>
          <a:noFill/>
        </p:spPr>
        <p:txBody>
          <a:bodyPr wrap="none" rtlCol="0">
            <a:spAutoFit/>
          </a:bodyPr>
          <a:lstStyle/>
          <a:p>
            <a:r>
              <a:rPr lang="en-US" dirty="0"/>
              <a:t>2.)</a:t>
            </a:r>
          </a:p>
        </p:txBody>
      </p:sp>
      <p:sp>
        <p:nvSpPr>
          <p:cNvPr id="15" name="TextBox 14"/>
          <p:cNvSpPr txBox="1"/>
          <p:nvPr/>
        </p:nvSpPr>
        <p:spPr>
          <a:xfrm>
            <a:off x="-9941" y="1801700"/>
            <a:ext cx="429926" cy="369332"/>
          </a:xfrm>
          <a:prstGeom prst="rect">
            <a:avLst/>
          </a:prstGeom>
          <a:noFill/>
        </p:spPr>
        <p:txBody>
          <a:bodyPr wrap="none" rtlCol="0">
            <a:spAutoFit/>
          </a:bodyPr>
          <a:lstStyle/>
          <a:p>
            <a:r>
              <a:rPr lang="en-US" dirty="0"/>
              <a:t>1.)</a:t>
            </a:r>
          </a:p>
        </p:txBody>
      </p:sp>
      <p:sp>
        <p:nvSpPr>
          <p:cNvPr id="19" name="Rectangle 18"/>
          <p:cNvSpPr/>
          <p:nvPr/>
        </p:nvSpPr>
        <p:spPr>
          <a:xfrm>
            <a:off x="3038722" y="2362200"/>
            <a:ext cx="453400" cy="2740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259438" y="5334000"/>
            <a:ext cx="1074562" cy="38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544074" y="2636252"/>
            <a:ext cx="2168401" cy="3885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038600" y="4325592"/>
            <a:ext cx="551816" cy="465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stretch>
            <a:fillRect/>
          </a:stretch>
        </p:blipFill>
        <p:spPr>
          <a:xfrm>
            <a:off x="5830024" y="3075327"/>
            <a:ext cx="331286" cy="355815"/>
          </a:xfrm>
          <a:prstGeom prst="rect">
            <a:avLst/>
          </a:prstGeom>
        </p:spPr>
      </p:pic>
      <p:pic>
        <p:nvPicPr>
          <p:cNvPr id="28" name="Picture 27"/>
          <p:cNvPicPr>
            <a:picLocks noChangeAspect="1"/>
          </p:cNvPicPr>
          <p:nvPr/>
        </p:nvPicPr>
        <p:blipFill>
          <a:blip r:embed="rId6"/>
          <a:stretch>
            <a:fillRect/>
          </a:stretch>
        </p:blipFill>
        <p:spPr>
          <a:xfrm>
            <a:off x="5828898" y="3812807"/>
            <a:ext cx="348187" cy="365596"/>
          </a:xfrm>
          <a:prstGeom prst="rect">
            <a:avLst/>
          </a:prstGeom>
        </p:spPr>
      </p:pic>
      <p:pic>
        <p:nvPicPr>
          <p:cNvPr id="29" name="Picture 28"/>
          <p:cNvPicPr>
            <a:picLocks noChangeAspect="1"/>
          </p:cNvPicPr>
          <p:nvPr/>
        </p:nvPicPr>
        <p:blipFill rotWithShape="1">
          <a:blip r:embed="rId7"/>
          <a:srcRect l="-1028" t="8696" r="676" b="13043"/>
          <a:stretch/>
        </p:blipFill>
        <p:spPr>
          <a:xfrm>
            <a:off x="5901215" y="4131905"/>
            <a:ext cx="1173758" cy="285507"/>
          </a:xfrm>
          <a:prstGeom prst="rect">
            <a:avLst/>
          </a:prstGeom>
        </p:spPr>
      </p:pic>
      <p:pic>
        <p:nvPicPr>
          <p:cNvPr id="31" name="Picture 8" descr="Microsoft unveils new logo for Skype, vision for the service remains the  same - MSPoweruse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8" t="7761" r="59327" b="19877"/>
          <a:stretch/>
        </p:blipFill>
        <p:spPr bwMode="auto">
          <a:xfrm>
            <a:off x="7497679" y="12700"/>
            <a:ext cx="1646321" cy="16463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Microsoft unveils new logo for Skype, vision for the service remains the  same - MSPoweruse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8" t="7761" r="59327" b="19877"/>
          <a:stretch/>
        </p:blipFill>
        <p:spPr bwMode="auto">
          <a:xfrm>
            <a:off x="171261" y="2118947"/>
            <a:ext cx="1288933" cy="12889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0DF9A4E-93BD-49C6-9914-CB1E1572FA5A}"/>
              </a:ext>
            </a:extLst>
          </p:cNvPr>
          <p:cNvPicPr>
            <a:picLocks noChangeAspect="1"/>
          </p:cNvPicPr>
          <p:nvPr/>
        </p:nvPicPr>
        <p:blipFill>
          <a:blip r:embed="rId5"/>
          <a:stretch>
            <a:fillRect/>
          </a:stretch>
        </p:blipFill>
        <p:spPr>
          <a:xfrm>
            <a:off x="6969068" y="4886724"/>
            <a:ext cx="331286" cy="355815"/>
          </a:xfrm>
          <a:prstGeom prst="rect">
            <a:avLst/>
          </a:prstGeom>
        </p:spPr>
      </p:pic>
    </p:spTree>
    <p:extLst>
      <p:ext uri="{BB962C8B-B14F-4D97-AF65-F5344CB8AC3E}">
        <p14:creationId xmlns:p14="http://schemas.microsoft.com/office/powerpoint/2010/main" val="1332237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753858" y="1678825"/>
            <a:ext cx="3390142" cy="4367463"/>
          </a:xfrm>
        </p:spPr>
        <p:txBody>
          <a:bodyPr vert="horz" lIns="91440" tIns="45720" rIns="91440" bIns="45720" rtlCol="0" anchor="t">
            <a:noAutofit/>
          </a:bodyPr>
          <a:lstStyle/>
          <a:p>
            <a:pPr marL="0" indent="0" algn="ctr">
              <a:buNone/>
            </a:pPr>
            <a:r>
              <a:rPr lang="en-US" sz="1600" b="1" u="sng" dirty="0"/>
              <a:t>HOW TO USE:</a:t>
            </a:r>
            <a:br>
              <a:rPr lang="en-US" sz="1600" b="1" u="sng" dirty="0"/>
            </a:br>
            <a:endParaRPr lang="en-US" sz="1600" b="1" u="sng" dirty="0"/>
          </a:p>
          <a:p>
            <a:pPr marL="0" indent="0">
              <a:buNone/>
            </a:pPr>
            <a:r>
              <a:rPr lang="en-US" sz="1600" dirty="0"/>
              <a:t>4.) This screen will come up next – you have the option on the bottom to mute (left), turn off your camera (middle), and end the call (right).</a:t>
            </a:r>
            <a:br>
              <a:rPr lang="en-US" sz="1600" dirty="0"/>
            </a:br>
            <a:endParaRPr lang="en-US" sz="1600" dirty="0"/>
          </a:p>
          <a:p>
            <a:pPr marL="0" indent="0">
              <a:buNone/>
              <a:tabLst>
                <a:tab pos="227013" algn="l"/>
              </a:tabLst>
            </a:pPr>
            <a:r>
              <a:rPr lang="en-US" sz="1600" dirty="0"/>
              <a:t>5.) If you click       from the #2 screen shot, you get the “New Chat” Options:</a:t>
            </a:r>
            <a:br>
              <a:rPr lang="en-US" sz="1600" dirty="0"/>
            </a:br>
            <a:r>
              <a:rPr lang="en-US" sz="1600" dirty="0"/>
              <a:t> 	-</a:t>
            </a:r>
            <a:r>
              <a:rPr lang="en-US" sz="1600" b="1" dirty="0"/>
              <a:t>Meet Now</a:t>
            </a:r>
            <a:r>
              <a:rPr lang="en-US" sz="1600" dirty="0"/>
              <a:t>, which we discussed on the previous slide</a:t>
            </a:r>
            <a:br>
              <a:rPr lang="en-US" sz="1600" dirty="0"/>
            </a:br>
            <a:r>
              <a:rPr lang="en-US" sz="1600" dirty="0"/>
              <a:t> 	-</a:t>
            </a:r>
            <a:r>
              <a:rPr lang="en-US" sz="1600" b="1" dirty="0"/>
              <a:t>New Group Chat </a:t>
            </a:r>
            <a:r>
              <a:rPr lang="en-US" sz="1600" dirty="0"/>
              <a:t>– can add up to 50 participants</a:t>
            </a:r>
            <a:br>
              <a:rPr lang="en-US" sz="1600" dirty="0"/>
            </a:br>
            <a:r>
              <a:rPr lang="en-US" sz="1600" dirty="0"/>
              <a:t> 	-</a:t>
            </a:r>
            <a:r>
              <a:rPr lang="en-US" sz="1600" b="1" dirty="0"/>
              <a:t>New Call </a:t>
            </a:r>
            <a:r>
              <a:rPr lang="en-US" sz="1600" dirty="0"/>
              <a:t>– can make a call by dialing a phone number using </a:t>
            </a:r>
            <a:br>
              <a:rPr lang="en-US" sz="1600" dirty="0"/>
            </a:br>
            <a:endParaRPr lang="en-US" sz="16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42</a:t>
            </a:fld>
            <a:endParaRPr lang="en-US" dirty="0"/>
          </a:p>
        </p:txBody>
      </p:sp>
      <p:sp>
        <p:nvSpPr>
          <p:cNvPr id="2" name="Title 1"/>
          <p:cNvSpPr>
            <a:spLocks noGrp="1"/>
          </p:cNvSpPr>
          <p:nvPr>
            <p:ph type="title"/>
          </p:nvPr>
        </p:nvSpPr>
        <p:spPr/>
        <p:txBody>
          <a:bodyPr/>
          <a:lstStyle/>
          <a:p>
            <a:r>
              <a:rPr lang="en-US" dirty="0"/>
              <a:t>SKYPE</a:t>
            </a:r>
          </a:p>
        </p:txBody>
      </p:sp>
      <p:sp>
        <p:nvSpPr>
          <p:cNvPr id="14" name="TextBox 13"/>
          <p:cNvSpPr txBox="1"/>
          <p:nvPr/>
        </p:nvSpPr>
        <p:spPr>
          <a:xfrm>
            <a:off x="2289499" y="1846788"/>
            <a:ext cx="429926" cy="369332"/>
          </a:xfrm>
          <a:prstGeom prst="rect">
            <a:avLst/>
          </a:prstGeom>
          <a:noFill/>
        </p:spPr>
        <p:txBody>
          <a:bodyPr wrap="none" rtlCol="0">
            <a:spAutoFit/>
          </a:bodyPr>
          <a:lstStyle/>
          <a:p>
            <a:r>
              <a:rPr lang="en-US" dirty="0"/>
              <a:t>5.)</a:t>
            </a:r>
          </a:p>
        </p:txBody>
      </p:sp>
      <p:sp>
        <p:nvSpPr>
          <p:cNvPr id="15" name="TextBox 14"/>
          <p:cNvSpPr txBox="1"/>
          <p:nvPr/>
        </p:nvSpPr>
        <p:spPr>
          <a:xfrm>
            <a:off x="-9941" y="1801700"/>
            <a:ext cx="429926" cy="369332"/>
          </a:xfrm>
          <a:prstGeom prst="rect">
            <a:avLst/>
          </a:prstGeom>
          <a:noFill/>
        </p:spPr>
        <p:txBody>
          <a:bodyPr wrap="none" rtlCol="0">
            <a:spAutoFit/>
          </a:bodyPr>
          <a:lstStyle/>
          <a:p>
            <a:r>
              <a:rPr lang="en-US" dirty="0"/>
              <a:t>4.)</a:t>
            </a:r>
          </a:p>
        </p:txBody>
      </p:sp>
      <p:pic>
        <p:nvPicPr>
          <p:cNvPr id="28" name="Picture 27"/>
          <p:cNvPicPr>
            <a:picLocks noChangeAspect="1"/>
          </p:cNvPicPr>
          <p:nvPr/>
        </p:nvPicPr>
        <p:blipFill rotWithShape="1">
          <a:blip r:embed="rId3"/>
          <a:srcRect l="9378" t="9252" r="13805" b="7377"/>
          <a:stretch/>
        </p:blipFill>
        <p:spPr>
          <a:xfrm>
            <a:off x="6984272" y="3505200"/>
            <a:ext cx="254728" cy="3048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09" y="2171032"/>
            <a:ext cx="1814789" cy="393716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48" y="2218491"/>
            <a:ext cx="3184176" cy="3276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5990" y="5196592"/>
            <a:ext cx="394321" cy="394321"/>
          </a:xfrm>
          <a:prstGeom prst="rect">
            <a:avLst/>
          </a:prstGeom>
        </p:spPr>
      </p:pic>
      <p:pic>
        <p:nvPicPr>
          <p:cNvPr id="16" name="Picture 8" descr="Microsoft unveils new logo for Skype, vision for the service remains the  same - MSPowerus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78" t="7761" r="59327" b="19877"/>
          <a:stretch/>
        </p:blipFill>
        <p:spPr bwMode="auto">
          <a:xfrm>
            <a:off x="7497679" y="9413"/>
            <a:ext cx="1646321" cy="16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82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497160" y="1697811"/>
            <a:ext cx="3313089" cy="4367463"/>
          </a:xfrm>
        </p:spPr>
        <p:txBody>
          <a:bodyPr/>
          <a:lstStyle/>
          <a:p>
            <a:pPr marL="0" indent="0" algn="ctr">
              <a:buNone/>
            </a:pPr>
            <a:r>
              <a:rPr lang="en-US" sz="1600" b="1" u="sng" dirty="0"/>
              <a:t>HOW TO USE:</a:t>
            </a:r>
            <a:br>
              <a:rPr lang="en-US" sz="1600" b="1" u="sng" dirty="0"/>
            </a:br>
            <a:endParaRPr lang="en-US" sz="1600" b="1" u="sng" dirty="0"/>
          </a:p>
          <a:p>
            <a:pPr marL="0" indent="0">
              <a:buNone/>
            </a:pPr>
            <a:r>
              <a:rPr lang="en-US" sz="1600" dirty="0"/>
              <a:t>6.) This screen will come up next after you press the       button. From here, enter the number and press the phone icon to dial.</a:t>
            </a:r>
            <a:br>
              <a:rPr lang="en-US" sz="1600" dirty="0"/>
            </a:br>
            <a:endParaRPr lang="en-US" sz="1600" dirty="0"/>
          </a:p>
          <a:p>
            <a:pPr marL="0" indent="0">
              <a:buNone/>
            </a:pPr>
            <a:r>
              <a:rPr lang="en-US" sz="1600" dirty="0"/>
              <a:t>7.) The                              function can be used to search for previously dialed numbers.</a:t>
            </a:r>
            <a:br>
              <a:rPr lang="en-US" sz="1600" dirty="0"/>
            </a:br>
            <a:endParaRPr lang="en-US" sz="16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43</a:t>
            </a:fld>
            <a:endParaRPr lang="en-US" dirty="0"/>
          </a:p>
        </p:txBody>
      </p:sp>
      <p:sp>
        <p:nvSpPr>
          <p:cNvPr id="2" name="Title 1"/>
          <p:cNvSpPr>
            <a:spLocks noGrp="1"/>
          </p:cNvSpPr>
          <p:nvPr>
            <p:ph type="title"/>
          </p:nvPr>
        </p:nvSpPr>
        <p:spPr/>
        <p:txBody>
          <a:bodyPr/>
          <a:lstStyle/>
          <a:p>
            <a:r>
              <a:rPr lang="en-US" dirty="0"/>
              <a:t>SKYPE</a:t>
            </a:r>
          </a:p>
        </p:txBody>
      </p:sp>
      <p:sp>
        <p:nvSpPr>
          <p:cNvPr id="14" name="TextBox 13"/>
          <p:cNvSpPr txBox="1"/>
          <p:nvPr/>
        </p:nvSpPr>
        <p:spPr>
          <a:xfrm>
            <a:off x="2749626" y="1808017"/>
            <a:ext cx="429926" cy="369332"/>
          </a:xfrm>
          <a:prstGeom prst="rect">
            <a:avLst/>
          </a:prstGeom>
          <a:noFill/>
        </p:spPr>
        <p:txBody>
          <a:bodyPr wrap="none" rtlCol="0">
            <a:spAutoFit/>
          </a:bodyPr>
          <a:lstStyle/>
          <a:p>
            <a:r>
              <a:rPr lang="en-US" dirty="0"/>
              <a:t>7.)</a:t>
            </a:r>
          </a:p>
        </p:txBody>
      </p:sp>
      <p:sp>
        <p:nvSpPr>
          <p:cNvPr id="15" name="TextBox 14"/>
          <p:cNvSpPr txBox="1"/>
          <p:nvPr/>
        </p:nvSpPr>
        <p:spPr>
          <a:xfrm>
            <a:off x="256541" y="1782982"/>
            <a:ext cx="429926" cy="369332"/>
          </a:xfrm>
          <a:prstGeom prst="rect">
            <a:avLst/>
          </a:prstGeom>
          <a:noFill/>
        </p:spPr>
        <p:txBody>
          <a:bodyPr wrap="none" rtlCol="0">
            <a:spAutoFit/>
          </a:bodyPr>
          <a:lstStyle/>
          <a:p>
            <a:r>
              <a:rPr lang="en-US" dirty="0"/>
              <a:t>6.)</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4" y="2152314"/>
            <a:ext cx="1840255" cy="3992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1162466" y="5581518"/>
            <a:ext cx="628016" cy="465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211" y="2152314"/>
            <a:ext cx="1844710" cy="3992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5"/>
          <a:srcRect t="19232" b="23890"/>
          <a:stretch/>
        </p:blipFill>
        <p:spPr>
          <a:xfrm>
            <a:off x="6190986" y="3583935"/>
            <a:ext cx="1283956" cy="192283"/>
          </a:xfrm>
          <a:prstGeom prst="rect">
            <a:avLst/>
          </a:prstGeom>
        </p:spPr>
      </p:pic>
      <p:pic>
        <p:nvPicPr>
          <p:cNvPr id="20" name="Picture 8" descr="Microsoft unveils new logo for Skype, vision for the service remains the  same - MSPowerus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78" t="7761" r="59327" b="19877"/>
          <a:stretch/>
        </p:blipFill>
        <p:spPr bwMode="auto">
          <a:xfrm>
            <a:off x="7497679" y="0"/>
            <a:ext cx="1646321" cy="16463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279D740-7A2D-4644-BF1D-696086FE281A}"/>
              </a:ext>
            </a:extLst>
          </p:cNvPr>
          <p:cNvPicPr>
            <a:picLocks noChangeAspect="1"/>
          </p:cNvPicPr>
          <p:nvPr/>
        </p:nvPicPr>
        <p:blipFill rotWithShape="1">
          <a:blip r:embed="rId7"/>
          <a:srcRect l="9378" t="9252" r="13805" b="7377"/>
          <a:stretch/>
        </p:blipFill>
        <p:spPr>
          <a:xfrm>
            <a:off x="6705600" y="2488473"/>
            <a:ext cx="254728" cy="304800"/>
          </a:xfrm>
          <a:prstGeom prst="rect">
            <a:avLst/>
          </a:prstGeom>
        </p:spPr>
      </p:pic>
    </p:spTree>
    <p:extLst>
      <p:ext uri="{BB962C8B-B14F-4D97-AF65-F5344CB8AC3E}">
        <p14:creationId xmlns:p14="http://schemas.microsoft.com/office/powerpoint/2010/main" val="2222341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44</a:t>
            </a:fld>
            <a:endParaRPr lang="en-US" dirty="0"/>
          </a:p>
        </p:txBody>
      </p:sp>
      <p:sp>
        <p:nvSpPr>
          <p:cNvPr id="2" name="Title 1"/>
          <p:cNvSpPr>
            <a:spLocks noGrp="1"/>
          </p:cNvSpPr>
          <p:nvPr>
            <p:ph type="title"/>
          </p:nvPr>
        </p:nvSpPr>
        <p:spPr>
          <a:xfrm>
            <a:off x="377035" y="649705"/>
            <a:ext cx="8229600" cy="914400"/>
          </a:xfrm>
        </p:spPr>
        <p:txBody>
          <a:bodyPr/>
          <a:lstStyle/>
          <a:p>
            <a:r>
              <a:rPr lang="en-US" dirty="0"/>
              <a:t>SKYPE: HOW TO VIDEO</a:t>
            </a:r>
          </a:p>
        </p:txBody>
      </p:sp>
      <p:sp>
        <p:nvSpPr>
          <p:cNvPr id="7" name="TextBox 6"/>
          <p:cNvSpPr txBox="1"/>
          <p:nvPr/>
        </p:nvSpPr>
        <p:spPr>
          <a:xfrm>
            <a:off x="1219200" y="2133600"/>
            <a:ext cx="6096000" cy="923330"/>
          </a:xfrm>
          <a:prstGeom prst="rect">
            <a:avLst/>
          </a:prstGeom>
          <a:noFill/>
        </p:spPr>
        <p:txBody>
          <a:bodyPr wrap="square" rtlCol="0">
            <a:spAutoFit/>
          </a:bodyPr>
          <a:lstStyle/>
          <a:p>
            <a:r>
              <a:rPr lang="en-US" dirty="0"/>
              <a:t>How to Utilize Skype for Patient Encounters:</a:t>
            </a:r>
            <a:br>
              <a:rPr lang="en-US" dirty="0"/>
            </a:br>
            <a:r>
              <a:rPr lang="en-US" dirty="0"/>
              <a:t/>
            </a:r>
            <a:br>
              <a:rPr lang="en-US" dirty="0"/>
            </a:br>
            <a:r>
              <a:rPr lang="en-US" dirty="0">
                <a:hlinkClick r:id="rId3"/>
              </a:rPr>
              <a:t>https://youtu.be/cckvO0Pswko</a:t>
            </a:r>
            <a:endParaRPr lang="en-US" dirty="0"/>
          </a:p>
        </p:txBody>
      </p:sp>
      <p:pic>
        <p:nvPicPr>
          <p:cNvPr id="8" name="Picture 8" descr="Microsoft unveils new logo for Skype, vision for the service remains the  same - MSPowerus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8" t="7761" r="59327" b="19877"/>
          <a:stretch/>
        </p:blipFill>
        <p:spPr bwMode="auto">
          <a:xfrm>
            <a:off x="7479206" y="76200"/>
            <a:ext cx="1646321" cy="16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955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19100" y="1523207"/>
            <a:ext cx="8229600" cy="4801393"/>
          </a:xfrm>
        </p:spPr>
        <p:txBody>
          <a:bodyPr/>
          <a:lstStyle/>
          <a:p>
            <a:r>
              <a:rPr lang="en-US" dirty="0"/>
              <a:t>Works on iOS or Android and Mac or PC</a:t>
            </a:r>
          </a:p>
          <a:p>
            <a:r>
              <a:rPr lang="en-US" dirty="0"/>
              <a:t>Must have a Google Account to use</a:t>
            </a:r>
          </a:p>
          <a:p>
            <a:r>
              <a:rPr lang="en-US" dirty="0"/>
              <a:t>Google asserts the calls are encrypted for privacy</a:t>
            </a:r>
          </a:p>
          <a:p>
            <a:r>
              <a:rPr lang="en-US" dirty="0"/>
              <a:t>Can only display a phone number, but you can obtain a new number from Google Voice to use exclusively for patient care</a:t>
            </a:r>
          </a:p>
          <a:p>
            <a:r>
              <a:rPr lang="en-US" dirty="0"/>
              <a:t>Call patient’s number at the time of the appointment</a:t>
            </a:r>
          </a:p>
          <a:p>
            <a:r>
              <a:rPr lang="en-US" dirty="0"/>
              <a:t>When you dial a patient’s contact info, you will always have the option to either do a voice-only call or a video call</a:t>
            </a:r>
          </a:p>
          <a:p>
            <a:pPr lvl="1"/>
            <a:r>
              <a:rPr lang="en-US" sz="2200" dirty="0"/>
              <a:t>While clinical encounters should be video-based, if you need to quickly reach a patient to change an appointment time or otherwise initiate a brief call, you can conveniently use either program for voice only.</a:t>
            </a:r>
          </a:p>
          <a:p>
            <a:endParaRPr lang="en-US" dirty="0"/>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45</a:t>
            </a:fld>
            <a:endParaRPr lang="en-US" dirty="0"/>
          </a:p>
        </p:txBody>
      </p:sp>
      <p:sp>
        <p:nvSpPr>
          <p:cNvPr id="2" name="Title 1"/>
          <p:cNvSpPr>
            <a:spLocks noGrp="1"/>
          </p:cNvSpPr>
          <p:nvPr>
            <p:ph type="title"/>
          </p:nvPr>
        </p:nvSpPr>
        <p:spPr/>
        <p:txBody>
          <a:bodyPr/>
          <a:lstStyle/>
          <a:p>
            <a:r>
              <a:rPr lang="en-US" dirty="0"/>
              <a:t>GOOGLE DUO</a:t>
            </a:r>
          </a:p>
        </p:txBody>
      </p:sp>
      <p:pic>
        <p:nvPicPr>
          <p:cNvPr id="8" name="Picture 2" descr="Google Duo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23207" cy="152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0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44500" y="1193007"/>
            <a:ext cx="8229600" cy="4979193"/>
          </a:xfrm>
        </p:spPr>
        <p:txBody>
          <a:bodyPr/>
          <a:lstStyle/>
          <a:p>
            <a:r>
              <a:rPr lang="en-US" dirty="0"/>
              <a:t>Using your desktop:</a:t>
            </a:r>
          </a:p>
          <a:p>
            <a:pPr lvl="1"/>
            <a:r>
              <a:rPr lang="en-US" dirty="0"/>
              <a:t>Go to duo.google.com, sign into Google with your username and password</a:t>
            </a:r>
          </a:p>
          <a:p>
            <a:pPr lvl="1"/>
            <a:r>
              <a:rPr lang="en-US" dirty="0"/>
              <a:t>Verify your phone number: enter your regular or Google voice number</a:t>
            </a:r>
          </a:p>
          <a:p>
            <a:pPr lvl="1"/>
            <a:r>
              <a:rPr lang="en-US" dirty="0"/>
              <a:t>Click “Get Verification code”</a:t>
            </a:r>
          </a:p>
          <a:p>
            <a:pPr lvl="1"/>
            <a:r>
              <a:rPr lang="en-US" dirty="0"/>
              <a:t>Receive and enter the code</a:t>
            </a:r>
          </a:p>
          <a:p>
            <a:pPr lvl="1"/>
            <a:r>
              <a:rPr lang="en-US" dirty="0"/>
              <a:t>Click Resend if you don’t receive </a:t>
            </a:r>
          </a:p>
          <a:p>
            <a:r>
              <a:rPr lang="en-US" dirty="0"/>
              <a:t>Using your laptop:</a:t>
            </a:r>
          </a:p>
          <a:p>
            <a:pPr lvl="1"/>
            <a:r>
              <a:rPr lang="en-US" dirty="0"/>
              <a:t>Click on                   </a:t>
            </a:r>
          </a:p>
          <a:p>
            <a:pPr lvl="1"/>
            <a:r>
              <a:rPr lang="en-US" dirty="0"/>
              <a:t>In the pop-up that opens, enter the number you wish to call, then click on</a:t>
            </a:r>
          </a:p>
          <a:p>
            <a:pPr lvl="1"/>
            <a:r>
              <a:rPr lang="en-US" u="sng" dirty="0"/>
              <a:t>OR</a:t>
            </a:r>
            <a:r>
              <a:rPr lang="en-US" dirty="0"/>
              <a:t>: Click on one of your contacts listed under “Connect on Duo”</a:t>
            </a:r>
          </a:p>
          <a:p>
            <a:pPr lvl="1"/>
            <a:r>
              <a:rPr lang="en-US" dirty="0"/>
              <a:t>Chose if you want to make a voice-only call or a video call </a:t>
            </a:r>
          </a:p>
          <a:p>
            <a:endParaRPr lang="en-US" dirty="0"/>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46</a:t>
            </a:fld>
            <a:endParaRPr lang="en-US" dirty="0"/>
          </a:p>
        </p:txBody>
      </p:sp>
      <p:sp>
        <p:nvSpPr>
          <p:cNvPr id="2" name="Title 1"/>
          <p:cNvSpPr>
            <a:spLocks noGrp="1"/>
          </p:cNvSpPr>
          <p:nvPr>
            <p:ph type="title"/>
          </p:nvPr>
        </p:nvSpPr>
        <p:spPr>
          <a:xfrm>
            <a:off x="457200" y="228600"/>
            <a:ext cx="8229600" cy="914400"/>
          </a:xfrm>
        </p:spPr>
        <p:txBody>
          <a:bodyPr/>
          <a:lstStyle/>
          <a:p>
            <a:r>
              <a:rPr lang="en-US" dirty="0"/>
              <a:t>GOOGLE DUO</a:t>
            </a:r>
          </a:p>
        </p:txBody>
      </p:sp>
      <p:pic>
        <p:nvPicPr>
          <p:cNvPr id="8" name="Picture 2" descr="Google Duo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23207" cy="1523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84B88B-89EE-4707-AA5C-03F87473678D}"/>
              </a:ext>
            </a:extLst>
          </p:cNvPr>
          <p:cNvPicPr>
            <a:picLocks noChangeAspect="1"/>
          </p:cNvPicPr>
          <p:nvPr/>
        </p:nvPicPr>
        <p:blipFill>
          <a:blip r:embed="rId4"/>
          <a:stretch>
            <a:fillRect/>
          </a:stretch>
        </p:blipFill>
        <p:spPr>
          <a:xfrm>
            <a:off x="1872345" y="4252546"/>
            <a:ext cx="1066800" cy="331491"/>
          </a:xfrm>
          <a:prstGeom prst="rect">
            <a:avLst/>
          </a:prstGeom>
        </p:spPr>
      </p:pic>
      <p:pic>
        <p:nvPicPr>
          <p:cNvPr id="4" name="Picture 3">
            <a:extLst>
              <a:ext uri="{FF2B5EF4-FFF2-40B4-BE49-F238E27FC236}">
                <a16:creationId xmlns:a16="http://schemas.microsoft.com/office/drawing/2014/main" id="{1E95607D-1659-4E84-89FB-250ADDFF8870}"/>
              </a:ext>
            </a:extLst>
          </p:cNvPr>
          <p:cNvPicPr>
            <a:picLocks noChangeAspect="1"/>
          </p:cNvPicPr>
          <p:nvPr/>
        </p:nvPicPr>
        <p:blipFill>
          <a:blip r:embed="rId5"/>
          <a:stretch>
            <a:fillRect/>
          </a:stretch>
        </p:blipFill>
        <p:spPr>
          <a:xfrm>
            <a:off x="1351776" y="4911468"/>
            <a:ext cx="858024" cy="347696"/>
          </a:xfrm>
          <a:prstGeom prst="rect">
            <a:avLst/>
          </a:prstGeom>
        </p:spPr>
      </p:pic>
    </p:spTree>
    <p:extLst>
      <p:ext uri="{BB962C8B-B14F-4D97-AF65-F5344CB8AC3E}">
        <p14:creationId xmlns:p14="http://schemas.microsoft.com/office/powerpoint/2010/main" val="1983030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358900"/>
            <a:ext cx="8229600" cy="4367463"/>
          </a:xfrm>
        </p:spPr>
        <p:txBody>
          <a:bodyPr/>
          <a:lstStyle/>
          <a:p>
            <a:r>
              <a:rPr lang="en-US" dirty="0"/>
              <a:t>Using your iPhone:</a:t>
            </a:r>
          </a:p>
          <a:p>
            <a:pPr lvl="1"/>
            <a:r>
              <a:rPr lang="en-US" sz="2200" dirty="0"/>
              <a:t>Download Google Duo app from App store</a:t>
            </a:r>
          </a:p>
          <a:p>
            <a:pPr lvl="1"/>
            <a:r>
              <a:rPr lang="en-US" sz="2200" dirty="0"/>
              <a:t>Select a listed contact to call, or use the search bar at the top of the screen to either search for a contact or enter a new contact:</a:t>
            </a:r>
          </a:p>
          <a:p>
            <a:pPr lvl="2"/>
            <a:r>
              <a:rPr lang="en-US" sz="2000" dirty="0"/>
              <a:t>To the right of the search bar, press the      and          buttons to toggle between 9-key and keyboard</a:t>
            </a:r>
          </a:p>
          <a:p>
            <a:pPr lvl="2"/>
            <a:r>
              <a:rPr lang="en-US" sz="2000" dirty="0"/>
              <a:t>Enter the contact name/number or new number</a:t>
            </a:r>
          </a:p>
          <a:p>
            <a:pPr lvl="1"/>
            <a:r>
              <a:rPr lang="en-US" sz="2200" dirty="0"/>
              <a:t>You will then have a choice between voice call, video call, or message</a:t>
            </a:r>
          </a:p>
          <a:p>
            <a:pPr lvl="1"/>
            <a:r>
              <a:rPr lang="en-US" sz="2200" dirty="0"/>
              <a:t>The Caller ID seen by the patient will be whatever number you have associated with your Google Duo account</a:t>
            </a: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47</a:t>
            </a:fld>
            <a:endParaRPr lang="en-US" dirty="0"/>
          </a:p>
        </p:txBody>
      </p:sp>
      <p:sp>
        <p:nvSpPr>
          <p:cNvPr id="2" name="Title 1"/>
          <p:cNvSpPr>
            <a:spLocks noGrp="1"/>
          </p:cNvSpPr>
          <p:nvPr>
            <p:ph type="title"/>
          </p:nvPr>
        </p:nvSpPr>
        <p:spPr>
          <a:xfrm>
            <a:off x="457200" y="228600"/>
            <a:ext cx="8229600" cy="914400"/>
          </a:xfrm>
        </p:spPr>
        <p:txBody>
          <a:bodyPr/>
          <a:lstStyle/>
          <a:p>
            <a:r>
              <a:rPr lang="en-US" dirty="0"/>
              <a:t>GOOGLE DUO</a:t>
            </a:r>
          </a:p>
        </p:txBody>
      </p:sp>
      <p:pic>
        <p:nvPicPr>
          <p:cNvPr id="8" name="Picture 2" descr="Google Duo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23207" cy="15232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alpad Icon | Material UI">
            <a:extLst>
              <a:ext uri="{FF2B5EF4-FFF2-40B4-BE49-F238E27FC236}">
                <a16:creationId xmlns:a16="http://schemas.microsoft.com/office/drawing/2014/main" id="{E0B1AD5A-470B-4065-AFD2-AA8E076A64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636" y="3021784"/>
            <a:ext cx="278673" cy="278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White Keyboard Icon - Download White Keyboard Icon">
            <a:extLst>
              <a:ext uri="{FF2B5EF4-FFF2-40B4-BE49-F238E27FC236}">
                <a16:creationId xmlns:a16="http://schemas.microsoft.com/office/drawing/2014/main" id="{746FBCC1-791D-43D3-A1F0-52114C0147D3}"/>
              </a:ext>
            </a:extLst>
          </p:cNvPr>
          <p:cNvPicPr>
            <a:picLocks noChangeAspect="1" noChangeArrowheads="1"/>
          </p:cNvPicPr>
          <p:nvPr/>
        </p:nvPicPr>
        <p:blipFill rotWithShape="1">
          <a:blip r:embed="rId5" cstate="print">
            <a:biLevel thresh="75000"/>
            <a:extLst>
              <a:ext uri="{28A0092B-C50C-407E-A947-70E740481C1C}">
                <a14:useLocalDpi xmlns:a14="http://schemas.microsoft.com/office/drawing/2010/main" val="0"/>
              </a:ext>
            </a:extLst>
          </a:blip>
          <a:srcRect l="9375" t="29883" r="9375" b="23242"/>
          <a:stretch/>
        </p:blipFill>
        <p:spPr bwMode="auto">
          <a:xfrm>
            <a:off x="6064242" y="3028316"/>
            <a:ext cx="431970" cy="249213"/>
          </a:xfrm>
          <a:prstGeom prst="rect">
            <a:avLst/>
          </a:prstGeom>
          <a:solidFill>
            <a:schemeClr val="bg1">
              <a:lumMod val="50000"/>
            </a:schemeClr>
          </a:solidFill>
        </p:spPr>
      </p:pic>
    </p:spTree>
    <p:extLst>
      <p:ext uri="{BB962C8B-B14F-4D97-AF65-F5344CB8AC3E}">
        <p14:creationId xmlns:p14="http://schemas.microsoft.com/office/powerpoint/2010/main" val="4232438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7200897" cy="977900"/>
          </a:xfrm>
        </p:spPr>
        <p:txBody>
          <a:bodyPr>
            <a:normAutofit fontScale="90000"/>
          </a:bodyPr>
          <a:lstStyle/>
          <a:p>
            <a:r>
              <a:rPr lang="en-US" dirty="0"/>
              <a:t>Creating an internet-based Google Voice number </a:t>
            </a:r>
          </a:p>
        </p:txBody>
      </p:sp>
      <p:sp>
        <p:nvSpPr>
          <p:cNvPr id="3" name="Content Placeholder 2"/>
          <p:cNvSpPr>
            <a:spLocks noGrp="1"/>
          </p:cNvSpPr>
          <p:nvPr>
            <p:ph idx="1"/>
          </p:nvPr>
        </p:nvSpPr>
        <p:spPr>
          <a:xfrm>
            <a:off x="533400" y="1968500"/>
            <a:ext cx="8229600" cy="4051300"/>
          </a:xfrm>
        </p:spPr>
        <p:txBody>
          <a:bodyPr>
            <a:normAutofit/>
          </a:bodyPr>
          <a:lstStyle/>
          <a:p>
            <a:pPr lvl="0"/>
            <a:r>
              <a:rPr lang="en-US" dirty="0"/>
              <a:t>To create a Google Voice number, you must have a Google ID and password, then: </a:t>
            </a:r>
          </a:p>
          <a:p>
            <a:r>
              <a:rPr lang="en-US" dirty="0"/>
              <a:t>Go to voice.google.com</a:t>
            </a:r>
          </a:p>
          <a:p>
            <a:pPr lvl="0"/>
            <a:r>
              <a:rPr lang="en-US" dirty="0"/>
              <a:t>Follow prompts to set up your Google Voice number, which you may use for:</a:t>
            </a:r>
          </a:p>
          <a:p>
            <a:pPr lvl="1"/>
            <a:r>
              <a:rPr lang="en-US" dirty="0"/>
              <a:t>phone calls to patients using your cell phone</a:t>
            </a:r>
          </a:p>
          <a:p>
            <a:pPr lvl="1"/>
            <a:r>
              <a:rPr lang="en-US" dirty="0"/>
              <a:t>phone or video calls to patients using: </a:t>
            </a:r>
          </a:p>
          <a:p>
            <a:pPr lvl="2"/>
            <a:r>
              <a:rPr lang="en-US" dirty="0"/>
              <a:t>Google Duo on your Mac or PC (duo.google.com)</a:t>
            </a:r>
          </a:p>
          <a:p>
            <a:pPr lvl="2"/>
            <a:r>
              <a:rPr lang="en-US" dirty="0"/>
              <a:t>The Google Duo app on mobile devices</a:t>
            </a:r>
          </a:p>
          <a:p>
            <a:pPr lvl="3"/>
            <a:r>
              <a:rPr lang="en-US" dirty="0"/>
              <a:t>similar to FaceTime for users with Android phones</a:t>
            </a:r>
          </a:p>
          <a:p>
            <a:pPr lvl="3"/>
            <a:r>
              <a:rPr lang="en-US" dirty="0"/>
              <a:t>iPhone users can download onto any mobile device using IOS</a:t>
            </a:r>
          </a:p>
          <a:p>
            <a:pPr lvl="0"/>
            <a:endParaRPr lang="en-US" dirty="0"/>
          </a:p>
        </p:txBody>
      </p:sp>
      <p:pic>
        <p:nvPicPr>
          <p:cNvPr id="2050" name="Picture 2" descr="Voice | Google Blog">
            <a:extLst>
              <a:ext uri="{FF2B5EF4-FFF2-40B4-BE49-F238E27FC236}">
                <a16:creationId xmlns:a16="http://schemas.microsoft.com/office/drawing/2014/main" id="{0DBEDBDA-24F4-4366-9786-9EF8E33CB42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91" t="14286" r="14881" b="14285"/>
          <a:stretch/>
        </p:blipFill>
        <p:spPr bwMode="auto">
          <a:xfrm>
            <a:off x="7581900" y="76200"/>
            <a:ext cx="1485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85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90600"/>
            <a:ext cx="8229600" cy="914400"/>
          </a:xfrm>
        </p:spPr>
        <p:txBody>
          <a:bodyPr>
            <a:normAutofit fontScale="90000"/>
          </a:bodyPr>
          <a:lstStyle/>
          <a:p>
            <a:r>
              <a:rPr lang="en-US" dirty="0"/>
              <a:t>Setting up Google Voice to send and receive</a:t>
            </a:r>
            <a:br>
              <a:rPr lang="en-US" dirty="0"/>
            </a:br>
            <a:r>
              <a:rPr lang="en-US" dirty="0"/>
              <a:t>calls and messages</a:t>
            </a:r>
          </a:p>
        </p:txBody>
      </p:sp>
      <p:sp>
        <p:nvSpPr>
          <p:cNvPr id="3" name="Content Placeholder 2"/>
          <p:cNvSpPr>
            <a:spLocks noGrp="1"/>
          </p:cNvSpPr>
          <p:nvPr>
            <p:ph idx="1"/>
          </p:nvPr>
        </p:nvSpPr>
        <p:spPr>
          <a:xfrm>
            <a:off x="457200" y="1883229"/>
            <a:ext cx="8229600" cy="4800600"/>
          </a:xfrm>
        </p:spPr>
        <p:txBody>
          <a:bodyPr>
            <a:normAutofit/>
          </a:bodyPr>
          <a:lstStyle/>
          <a:p>
            <a:pPr lvl="0"/>
            <a:r>
              <a:rPr lang="en-US" dirty="0"/>
              <a:t>Once you have set up your number on voice.google.com:</a:t>
            </a:r>
          </a:p>
          <a:p>
            <a:pPr lvl="0"/>
            <a:r>
              <a:rPr lang="en-US" dirty="0"/>
              <a:t>Go to “Account” tab on left</a:t>
            </a:r>
          </a:p>
          <a:p>
            <a:pPr lvl="0"/>
            <a:r>
              <a:rPr lang="en-US" dirty="0"/>
              <a:t>Under Google Voice number, see “My devices”</a:t>
            </a:r>
          </a:p>
          <a:p>
            <a:pPr lvl="0"/>
            <a:r>
              <a:rPr lang="en-US" dirty="0"/>
              <a:t>Enter your cell phone and follow prompts to link your personal cell phone number to your Google number</a:t>
            </a:r>
          </a:p>
          <a:p>
            <a:pPr lvl="1"/>
            <a:r>
              <a:rPr lang="en-US" dirty="0"/>
              <a:t> *Once your cell number is linked to your Google Voice number, you can initiate and receive work-related phone calls from your cell phone</a:t>
            </a:r>
          </a:p>
          <a:p>
            <a:pPr lvl="1"/>
            <a:r>
              <a:rPr lang="en-US" dirty="0"/>
              <a:t>*The recipient will see your Google number as the caller ID</a:t>
            </a:r>
          </a:p>
          <a:p>
            <a:pPr lvl="1"/>
            <a:r>
              <a:rPr lang="en-US" dirty="0"/>
              <a:t>Your personal cell number will not be visible to the patient</a:t>
            </a:r>
          </a:p>
          <a:p>
            <a:pPr lvl="1"/>
            <a:r>
              <a:rPr lang="en-US" dirty="0"/>
              <a:t>Because linking these numbers allows your patients to call your cell phone, it is wise to set clear rules with patients regarding how, when, and why they should contact you.</a:t>
            </a:r>
          </a:p>
        </p:txBody>
      </p:sp>
      <p:pic>
        <p:nvPicPr>
          <p:cNvPr id="5" name="Picture 2" descr="Voice | Google Blog">
            <a:extLst>
              <a:ext uri="{FF2B5EF4-FFF2-40B4-BE49-F238E27FC236}">
                <a16:creationId xmlns:a16="http://schemas.microsoft.com/office/drawing/2014/main" id="{972E52AF-00B8-47F9-A846-E8A4900E771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91" t="14286" r="14881" b="14285"/>
          <a:stretch/>
        </p:blipFill>
        <p:spPr bwMode="auto">
          <a:xfrm>
            <a:off x="7581900" y="76200"/>
            <a:ext cx="1485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60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37147" y="1200683"/>
            <a:ext cx="8229600" cy="4800600"/>
          </a:xfrm>
        </p:spPr>
        <p:txBody>
          <a:bodyPr vert="horz" lIns="91440" tIns="45720" rIns="91440" bIns="45720" rtlCol="0" anchor="t">
            <a:noAutofit/>
          </a:bodyPr>
          <a:lstStyle/>
          <a:p>
            <a:pPr marL="0" indent="0">
              <a:buNone/>
            </a:pPr>
            <a:r>
              <a:rPr lang="en-US" dirty="0"/>
              <a:t>1.) Per DHA, to request an Adobe Connect Account visit: </a:t>
            </a:r>
            <a:r>
              <a:rPr lang="en-US" b="1" dirty="0">
                <a:hlinkClick r:id="rId3"/>
              </a:rPr>
              <a:t>https://info.health.mil/army/VMC/Pages/Home.aspx</a:t>
            </a:r>
            <a:r>
              <a:rPr lang="en-US" b="1" dirty="0"/>
              <a:t/>
            </a:r>
            <a:br>
              <a:rPr lang="en-US" b="1" dirty="0"/>
            </a:br>
            <a:r>
              <a:rPr lang="en-US" b="1" dirty="0"/>
              <a:t> 	-Click on Adobe Connect on the Left Hand Side</a:t>
            </a:r>
            <a:br>
              <a:rPr lang="en-US" b="1" dirty="0"/>
            </a:br>
            <a:r>
              <a:rPr lang="en-US" b="1" dirty="0"/>
              <a:t> 	-Then click on ‘Adobe Connect Request’</a:t>
            </a:r>
          </a:p>
          <a:p>
            <a:pPr marL="0" indent="0">
              <a:buNone/>
            </a:pPr>
            <a:r>
              <a:rPr lang="en-US" dirty="0"/>
              <a:t>2.) Once you have your account and are ready to see patients you can create a new meeting</a:t>
            </a:r>
          </a:p>
          <a:p>
            <a:pPr marL="0" indent="0">
              <a:buNone/>
            </a:pPr>
            <a:r>
              <a:rPr lang="en-US" dirty="0"/>
              <a:t>	-Input the correct session date and time</a:t>
            </a:r>
          </a:p>
          <a:p>
            <a:pPr marL="0" indent="0">
              <a:buNone/>
            </a:pPr>
            <a:r>
              <a:rPr lang="en-US"/>
              <a:t>3.) All users need to download the AC app if using a phone.</a:t>
            </a:r>
            <a:endParaRPr lang="en-US">
              <a:cs typeface="Calibri"/>
            </a:endParaRPr>
          </a:p>
          <a:p>
            <a:pPr marL="0" indent="0">
              <a:buNone/>
            </a:pPr>
            <a:r>
              <a:rPr lang="en-US"/>
              <a:t>4.) All users need an updated version of Adobe Flash Player if using a computer.</a:t>
            </a:r>
            <a:r>
              <a:rPr lang="en-US" b="1" u="sng" dirty="0"/>
              <a:t/>
            </a:r>
            <a:br>
              <a:rPr lang="en-US" b="1" u="sng" dirty="0"/>
            </a:br>
            <a:r>
              <a:rPr lang="en-US" b="1"/>
              <a:t>***</a:t>
            </a:r>
            <a:r>
              <a:rPr lang="en-US" b="1" u="sng"/>
              <a:t>Audio Lag</a:t>
            </a:r>
            <a:r>
              <a:rPr lang="en-US" dirty="0"/>
              <a:t> can be significant with this program – consider </a:t>
            </a:r>
            <a:r>
              <a:rPr lang="en-US"/>
              <a:t>using simultaneous phone call to prevent audio lag.</a:t>
            </a:r>
            <a:r>
              <a:rPr lang="en-US" b="1"/>
              <a:t>***</a:t>
            </a:r>
            <a:endParaRPr lang="en-US" b="1" u="sng"/>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5</a:t>
            </a:fld>
            <a:endParaRPr lang="en-US" dirty="0"/>
          </a:p>
        </p:txBody>
      </p:sp>
      <p:sp>
        <p:nvSpPr>
          <p:cNvPr id="2" name="Title 1"/>
          <p:cNvSpPr>
            <a:spLocks noGrp="1"/>
          </p:cNvSpPr>
          <p:nvPr>
            <p:ph type="title"/>
          </p:nvPr>
        </p:nvSpPr>
        <p:spPr>
          <a:xfrm>
            <a:off x="457200" y="328395"/>
            <a:ext cx="8229600" cy="914400"/>
          </a:xfrm>
        </p:spPr>
        <p:txBody>
          <a:bodyPr/>
          <a:lstStyle/>
          <a:p>
            <a:r>
              <a:rPr lang="en-US" dirty="0"/>
              <a:t>ADOBE CONNECT</a:t>
            </a:r>
          </a:p>
        </p:txBody>
      </p:sp>
      <p:pic>
        <p:nvPicPr>
          <p:cNvPr id="8" name="Picture 10" descr="Adobe Connect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513" y="-2555"/>
            <a:ext cx="1207487" cy="11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255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06112"/>
            <a:ext cx="8229600" cy="914400"/>
          </a:xfrm>
        </p:spPr>
        <p:txBody>
          <a:bodyPr>
            <a:normAutofit/>
          </a:bodyPr>
          <a:lstStyle/>
          <a:p>
            <a:r>
              <a:rPr lang="en-US" dirty="0"/>
              <a:t>Linking Google Voice to your phone and email </a:t>
            </a:r>
          </a:p>
        </p:txBody>
      </p:sp>
      <p:sp>
        <p:nvSpPr>
          <p:cNvPr id="3" name="Content Placeholder 2"/>
          <p:cNvSpPr>
            <a:spLocks noGrp="1"/>
          </p:cNvSpPr>
          <p:nvPr>
            <p:ph idx="1"/>
          </p:nvPr>
        </p:nvSpPr>
        <p:spPr>
          <a:xfrm>
            <a:off x="381000" y="2209800"/>
            <a:ext cx="8229600" cy="3200400"/>
          </a:xfrm>
        </p:spPr>
        <p:txBody>
          <a:bodyPr/>
          <a:lstStyle/>
          <a:p>
            <a:pPr lvl="0"/>
            <a:r>
              <a:rPr lang="en-US" dirty="0"/>
              <a:t>Continuing on the Account page of voice.google.com, under “My Devices,” see Messages</a:t>
            </a:r>
          </a:p>
          <a:p>
            <a:pPr lvl="0"/>
            <a:r>
              <a:rPr lang="en-US" dirty="0"/>
              <a:t>Select the device where you would like to receive voice messages (i.e. cell phone, computer, tablet, </a:t>
            </a:r>
            <a:r>
              <a:rPr lang="en-US" dirty="0" err="1"/>
              <a:t>etc</a:t>
            </a:r>
            <a:r>
              <a:rPr lang="en-US" dirty="0"/>
              <a:t>).</a:t>
            </a:r>
          </a:p>
          <a:p>
            <a:pPr lvl="0"/>
            <a:r>
              <a:rPr lang="en-US" dirty="0"/>
              <a:t>You can also forward patient voice messages to your personal email account</a:t>
            </a:r>
          </a:p>
          <a:p>
            <a:pPr lvl="1"/>
            <a:r>
              <a:rPr lang="en-US" dirty="0"/>
              <a:t>*you will receive a Google Voice notification as an email message, but the patient will not have your email address</a:t>
            </a:r>
          </a:p>
        </p:txBody>
      </p:sp>
      <p:pic>
        <p:nvPicPr>
          <p:cNvPr id="5" name="Picture 2" descr="Voice | Google Blog">
            <a:extLst>
              <a:ext uri="{FF2B5EF4-FFF2-40B4-BE49-F238E27FC236}">
                <a16:creationId xmlns:a16="http://schemas.microsoft.com/office/drawing/2014/main" id="{DDD54251-4B0B-47DB-A9BE-144AEED8DAD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91" t="14286" r="14881" b="14285"/>
          <a:stretch/>
        </p:blipFill>
        <p:spPr bwMode="auto">
          <a:xfrm>
            <a:off x="7581900" y="76200"/>
            <a:ext cx="1485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80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914400"/>
          </a:xfrm>
        </p:spPr>
        <p:txBody>
          <a:bodyPr/>
          <a:lstStyle/>
          <a:p>
            <a:r>
              <a:rPr lang="en-US" dirty="0"/>
              <a:t>Google Voice as Caller ID</a:t>
            </a:r>
          </a:p>
        </p:txBody>
      </p:sp>
      <p:sp>
        <p:nvSpPr>
          <p:cNvPr id="3" name="Content Placeholder 2"/>
          <p:cNvSpPr>
            <a:spLocks noGrp="1"/>
          </p:cNvSpPr>
          <p:nvPr>
            <p:ph idx="1"/>
          </p:nvPr>
        </p:nvSpPr>
        <p:spPr>
          <a:xfrm>
            <a:off x="381000" y="2057400"/>
            <a:ext cx="8458200" cy="4800600"/>
          </a:xfrm>
        </p:spPr>
        <p:txBody>
          <a:bodyPr>
            <a:normAutofit/>
          </a:bodyPr>
          <a:lstStyle/>
          <a:p>
            <a:pPr lvl="0"/>
            <a:r>
              <a:rPr lang="en-US" dirty="0"/>
              <a:t>Under “Messages,” see Calls</a:t>
            </a:r>
          </a:p>
          <a:p>
            <a:pPr lvl="0"/>
            <a:r>
              <a:rPr lang="en-US" dirty="0"/>
              <a:t>Select “Always use my phone to place calls”</a:t>
            </a:r>
          </a:p>
          <a:p>
            <a:pPr lvl="0"/>
            <a:r>
              <a:rPr lang="en-US" dirty="0"/>
              <a:t>If you do not wish your Google Voice number to appear on caller ID, select “Anonymous Caller ID.” </a:t>
            </a:r>
          </a:p>
          <a:p>
            <a:pPr lvl="0"/>
            <a:r>
              <a:rPr lang="en-US" dirty="0"/>
              <a:t>If you leave this unselected, the Caller ID will be your Google number</a:t>
            </a:r>
          </a:p>
          <a:p>
            <a:pPr lvl="0"/>
            <a:r>
              <a:rPr lang="en-US" b="1" dirty="0"/>
              <a:t>Incoming calls: </a:t>
            </a:r>
            <a:r>
              <a:rPr lang="en-US" dirty="0"/>
              <a:t>if you select both the Web and your cell phone, you can speak with patients calling you using either method</a:t>
            </a:r>
          </a:p>
          <a:p>
            <a:pPr lvl="0"/>
            <a:r>
              <a:rPr lang="en-US" b="1" dirty="0"/>
              <a:t>Call forwarding: </a:t>
            </a:r>
            <a:r>
              <a:rPr lang="en-US" dirty="0"/>
              <a:t>personal choice</a:t>
            </a:r>
          </a:p>
        </p:txBody>
      </p:sp>
      <p:pic>
        <p:nvPicPr>
          <p:cNvPr id="5" name="Picture 2" descr="Voice | Google Blog">
            <a:extLst>
              <a:ext uri="{FF2B5EF4-FFF2-40B4-BE49-F238E27FC236}">
                <a16:creationId xmlns:a16="http://schemas.microsoft.com/office/drawing/2014/main" id="{0EBD7A69-0C9B-462F-A68E-D55995013E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91" t="14286" r="14881" b="14285"/>
          <a:stretch/>
        </p:blipFill>
        <p:spPr bwMode="auto">
          <a:xfrm>
            <a:off x="7581900" y="76200"/>
            <a:ext cx="1485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72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838200"/>
            <a:ext cx="8229600" cy="914400"/>
          </a:xfrm>
        </p:spPr>
        <p:txBody>
          <a:bodyPr>
            <a:normAutofit fontScale="90000"/>
          </a:bodyPr>
          <a:lstStyle/>
          <a:p>
            <a:r>
              <a:rPr lang="en-US" dirty="0"/>
              <a:t>Google Voice message options and</a:t>
            </a:r>
            <a:br>
              <a:rPr lang="en-US" dirty="0"/>
            </a:br>
            <a:r>
              <a:rPr lang="en-US" dirty="0"/>
              <a:t>Personal Voicemail Greeting(s)</a:t>
            </a:r>
          </a:p>
        </p:txBody>
      </p:sp>
      <p:sp>
        <p:nvSpPr>
          <p:cNvPr id="3" name="Content Placeholder 2"/>
          <p:cNvSpPr>
            <a:spLocks noGrp="1"/>
          </p:cNvSpPr>
          <p:nvPr>
            <p:ph idx="1"/>
          </p:nvPr>
        </p:nvSpPr>
        <p:spPr>
          <a:xfrm>
            <a:off x="457200" y="1752600"/>
            <a:ext cx="8229600" cy="4800600"/>
          </a:xfrm>
        </p:spPr>
        <p:txBody>
          <a:bodyPr>
            <a:normAutofit/>
          </a:bodyPr>
          <a:lstStyle/>
          <a:p>
            <a:pPr lvl="0"/>
            <a:r>
              <a:rPr lang="en-US" b="1" dirty="0"/>
              <a:t>Set email alerts for missed calls: </a:t>
            </a:r>
            <a:r>
              <a:rPr lang="en-US" dirty="0"/>
              <a:t>enter your email address (again, patients will not see this information) for an email to alert you to a missed call</a:t>
            </a:r>
          </a:p>
          <a:p>
            <a:pPr lvl="0"/>
            <a:r>
              <a:rPr lang="en-US" dirty="0"/>
              <a:t>Read </a:t>
            </a:r>
            <a:r>
              <a:rPr lang="en-US" b="1" dirty="0"/>
              <a:t>“Learn More”</a:t>
            </a:r>
            <a:r>
              <a:rPr lang="en-US" dirty="0"/>
              <a:t> for options regarding incoming calls</a:t>
            </a:r>
          </a:p>
          <a:p>
            <a:pPr lvl="0"/>
            <a:r>
              <a:rPr lang="en-US" dirty="0"/>
              <a:t>Select “Show my Google Voice Number as Caller ID when Forwarding Calls” to easily distinguish work-related calls from non-work calls on your personal cell phone</a:t>
            </a:r>
          </a:p>
          <a:p>
            <a:pPr lvl="0"/>
            <a:r>
              <a:rPr lang="en-US" dirty="0"/>
              <a:t>Voicemail:</a:t>
            </a:r>
          </a:p>
          <a:p>
            <a:pPr lvl="1"/>
            <a:r>
              <a:rPr lang="en-US" dirty="0"/>
              <a:t>Click “Record a greeting” to create a greeting that patients will hear if you do not answer your Google Voice call from the patient</a:t>
            </a:r>
          </a:p>
          <a:p>
            <a:pPr lvl="1"/>
            <a:r>
              <a:rPr lang="en-US" dirty="0"/>
              <a:t>Can also use this function to set vacation greetings</a:t>
            </a:r>
          </a:p>
          <a:p>
            <a:pPr lvl="1"/>
            <a:r>
              <a:rPr lang="en-US" dirty="0"/>
              <a:t>Select “Get Voicemail via Email” if you wish to get voicemails this way</a:t>
            </a:r>
          </a:p>
        </p:txBody>
      </p:sp>
      <p:pic>
        <p:nvPicPr>
          <p:cNvPr id="5" name="Picture 2" descr="Voice | Google Blog">
            <a:extLst>
              <a:ext uri="{FF2B5EF4-FFF2-40B4-BE49-F238E27FC236}">
                <a16:creationId xmlns:a16="http://schemas.microsoft.com/office/drawing/2014/main" id="{2EF34705-93BD-428D-B5E7-298E86AE8E7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91" t="14286" r="14881" b="14285"/>
          <a:stretch/>
        </p:blipFill>
        <p:spPr bwMode="auto">
          <a:xfrm>
            <a:off x="7581900" y="76200"/>
            <a:ext cx="1485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89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719500" y="1837794"/>
            <a:ext cx="3313089" cy="4367463"/>
          </a:xfrm>
        </p:spPr>
        <p:txBody>
          <a:bodyPr/>
          <a:lstStyle/>
          <a:p>
            <a:pPr marL="0" indent="0" algn="ctr">
              <a:buNone/>
            </a:pPr>
            <a:r>
              <a:rPr lang="en-US" sz="1600" b="1" u="sng" dirty="0"/>
              <a:t>HOW TO USE:</a:t>
            </a:r>
          </a:p>
          <a:p>
            <a:pPr marL="0" indent="0">
              <a:buNone/>
            </a:pPr>
            <a:r>
              <a:rPr lang="en-US" sz="1600" dirty="0"/>
              <a:t>1.) Open the Google Duo app (icon)</a:t>
            </a:r>
          </a:p>
          <a:p>
            <a:pPr marL="0" indent="0">
              <a:buNone/>
            </a:pPr>
            <a:r>
              <a:rPr lang="en-US" sz="1600" dirty="0"/>
              <a:t>2.) As discussed on Slide 47 (using Duo on Cell Phones), use the search bar to search for contacts or enter a new contact.</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53</a:t>
            </a:fld>
            <a:endParaRPr lang="en-US" dirty="0"/>
          </a:p>
        </p:txBody>
      </p:sp>
      <p:sp>
        <p:nvSpPr>
          <p:cNvPr id="2" name="Title 1"/>
          <p:cNvSpPr>
            <a:spLocks noGrp="1"/>
          </p:cNvSpPr>
          <p:nvPr>
            <p:ph type="title"/>
          </p:nvPr>
        </p:nvSpPr>
        <p:spPr/>
        <p:txBody>
          <a:bodyPr/>
          <a:lstStyle/>
          <a:p>
            <a:r>
              <a:rPr lang="en-US" dirty="0"/>
              <a:t>GOOGLE DUO on Phones</a:t>
            </a:r>
          </a:p>
        </p:txBody>
      </p:sp>
      <p:sp>
        <p:nvSpPr>
          <p:cNvPr id="3" name="TextBox 2"/>
          <p:cNvSpPr txBox="1"/>
          <p:nvPr/>
        </p:nvSpPr>
        <p:spPr>
          <a:xfrm>
            <a:off x="3704454" y="1837794"/>
            <a:ext cx="482824" cy="369332"/>
          </a:xfrm>
          <a:prstGeom prst="rect">
            <a:avLst/>
          </a:prstGeom>
          <a:noFill/>
        </p:spPr>
        <p:txBody>
          <a:bodyPr wrap="none" rtlCol="0">
            <a:spAutoFit/>
          </a:bodyPr>
          <a:lstStyle/>
          <a:p>
            <a:r>
              <a:rPr lang="en-US" dirty="0"/>
              <a:t>3.) </a:t>
            </a:r>
          </a:p>
        </p:txBody>
      </p:sp>
      <p:sp>
        <p:nvSpPr>
          <p:cNvPr id="14" name="TextBox 13"/>
          <p:cNvSpPr txBox="1"/>
          <p:nvPr/>
        </p:nvSpPr>
        <p:spPr>
          <a:xfrm>
            <a:off x="1447298" y="1837794"/>
            <a:ext cx="429926" cy="369332"/>
          </a:xfrm>
          <a:prstGeom prst="rect">
            <a:avLst/>
          </a:prstGeom>
          <a:noFill/>
        </p:spPr>
        <p:txBody>
          <a:bodyPr wrap="none" rtlCol="0">
            <a:spAutoFit/>
          </a:bodyPr>
          <a:lstStyle/>
          <a:p>
            <a:r>
              <a:rPr lang="en-US" dirty="0"/>
              <a:t>2.)</a:t>
            </a:r>
          </a:p>
        </p:txBody>
      </p:sp>
      <p:sp>
        <p:nvSpPr>
          <p:cNvPr id="15" name="TextBox 14"/>
          <p:cNvSpPr txBox="1"/>
          <p:nvPr/>
        </p:nvSpPr>
        <p:spPr>
          <a:xfrm>
            <a:off x="-9941" y="1801700"/>
            <a:ext cx="429926" cy="369332"/>
          </a:xfrm>
          <a:prstGeom prst="rect">
            <a:avLst/>
          </a:prstGeom>
          <a:noFill/>
        </p:spPr>
        <p:txBody>
          <a:bodyPr wrap="none" rtlCol="0">
            <a:spAutoFit/>
          </a:bodyPr>
          <a:lstStyle/>
          <a:p>
            <a:r>
              <a:rPr lang="en-US" dirty="0"/>
              <a:t>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455" y="2259343"/>
            <a:ext cx="1772741" cy="383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Rectangle 32"/>
          <p:cNvSpPr/>
          <p:nvPr/>
        </p:nvSpPr>
        <p:spPr>
          <a:xfrm>
            <a:off x="1676400" y="2259343"/>
            <a:ext cx="1869341" cy="4290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327" y="2239731"/>
            <a:ext cx="1781803" cy="3856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Rectangle 33"/>
          <p:cNvSpPr/>
          <p:nvPr/>
        </p:nvSpPr>
        <p:spPr>
          <a:xfrm>
            <a:off x="5322018" y="2300054"/>
            <a:ext cx="284837"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Google Duo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793" y="40105"/>
            <a:ext cx="1523207" cy="15232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oogle Duo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016" y="2163531"/>
            <a:ext cx="1265469" cy="126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986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6236774" y="1600200"/>
            <a:ext cx="2907226" cy="4367463"/>
          </a:xfrm>
        </p:spPr>
        <p:txBody>
          <a:bodyPr/>
          <a:lstStyle/>
          <a:p>
            <a:pPr marL="0" indent="0" algn="ctr">
              <a:buNone/>
            </a:pPr>
            <a:r>
              <a:rPr lang="en-US" sz="1600" b="1" u="sng" dirty="0"/>
              <a:t>HOW TO USE:</a:t>
            </a:r>
            <a:br>
              <a:rPr lang="en-US" sz="1600" b="1" u="sng" dirty="0"/>
            </a:br>
            <a:endParaRPr lang="en-US" sz="1600" b="1" u="sng" dirty="0"/>
          </a:p>
          <a:p>
            <a:pPr marL="0" indent="0">
              <a:buNone/>
            </a:pPr>
            <a:r>
              <a:rPr lang="en-US" sz="1600" dirty="0"/>
              <a:t>4.) Entering numbers using the dial pad</a:t>
            </a:r>
            <a:br>
              <a:rPr lang="en-US" sz="1600" dirty="0"/>
            </a:br>
            <a:r>
              <a:rPr lang="en-US" sz="1600" dirty="0"/>
              <a:t>5.) This is a company stock photo of what an ongoing call would look like</a:t>
            </a:r>
            <a:br>
              <a:rPr lang="en-US" sz="1600" dirty="0"/>
            </a:br>
            <a:r>
              <a:rPr lang="en-US" sz="1600" dirty="0"/>
              <a:t> -                 - flip screen – will       </a:t>
            </a:r>
            <a:br>
              <a:rPr lang="en-US" sz="1600" dirty="0"/>
            </a:br>
            <a:r>
              <a:rPr lang="en-US" sz="1600" dirty="0"/>
              <a:t>                    show what is behind </a:t>
            </a:r>
            <a:br>
              <a:rPr lang="en-US" sz="1600" dirty="0"/>
            </a:br>
            <a:r>
              <a:rPr lang="en-US" sz="1600" dirty="0"/>
              <a:t>                    your phone</a:t>
            </a:r>
            <a:br>
              <a:rPr lang="en-US" sz="1600" dirty="0"/>
            </a:br>
            <a:r>
              <a:rPr lang="en-US" sz="1600" dirty="0"/>
              <a:t>-                  - mute </a:t>
            </a:r>
            <a:br>
              <a:rPr lang="en-US" sz="1600" dirty="0"/>
            </a:br>
            <a:r>
              <a:rPr lang="en-US" sz="1600" dirty="0"/>
              <a:t/>
            </a:r>
            <a:br>
              <a:rPr lang="en-US" sz="1600" dirty="0"/>
            </a:br>
            <a:r>
              <a:rPr lang="en-US" sz="1600" dirty="0"/>
              <a:t/>
            </a:r>
            <a:br>
              <a:rPr lang="en-US" sz="1600" dirty="0"/>
            </a:br>
            <a:r>
              <a:rPr lang="en-US" sz="1600" dirty="0"/>
              <a:t>-                   - to end the meeting</a:t>
            </a:r>
          </a:p>
        </p:txBody>
      </p:sp>
      <p:sp>
        <p:nvSpPr>
          <p:cNvPr id="11" name="Date Placeholder 10"/>
          <p:cNvSpPr>
            <a:spLocks noGrp="1"/>
          </p:cNvSpPr>
          <p:nvPr>
            <p:ph type="dt" sz="half" idx="2"/>
          </p:nvPr>
        </p:nvSpPr>
        <p:spPr>
          <a:xfrm>
            <a:off x="1113913" y="6348663"/>
            <a:ext cx="914400" cy="273050"/>
          </a:xfrm>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54</a:t>
            </a:fld>
            <a:endParaRPr lang="en-US" dirty="0"/>
          </a:p>
        </p:txBody>
      </p:sp>
      <p:sp>
        <p:nvSpPr>
          <p:cNvPr id="2" name="Title 1"/>
          <p:cNvSpPr>
            <a:spLocks noGrp="1"/>
          </p:cNvSpPr>
          <p:nvPr>
            <p:ph type="title"/>
          </p:nvPr>
        </p:nvSpPr>
        <p:spPr/>
        <p:txBody>
          <a:bodyPr/>
          <a:lstStyle/>
          <a:p>
            <a:r>
              <a:rPr lang="en-US" dirty="0"/>
              <a:t>GOOGLEDUO</a:t>
            </a:r>
          </a:p>
        </p:txBody>
      </p:sp>
      <p:sp>
        <p:nvSpPr>
          <p:cNvPr id="14" name="TextBox 13"/>
          <p:cNvSpPr txBox="1"/>
          <p:nvPr/>
        </p:nvSpPr>
        <p:spPr>
          <a:xfrm>
            <a:off x="3220247" y="1689439"/>
            <a:ext cx="429926" cy="369332"/>
          </a:xfrm>
          <a:prstGeom prst="rect">
            <a:avLst/>
          </a:prstGeom>
          <a:noFill/>
        </p:spPr>
        <p:txBody>
          <a:bodyPr wrap="none" rtlCol="0">
            <a:spAutoFit/>
          </a:bodyPr>
          <a:lstStyle/>
          <a:p>
            <a:r>
              <a:rPr lang="en-US" dirty="0"/>
              <a:t>5.)</a:t>
            </a:r>
          </a:p>
        </p:txBody>
      </p:sp>
      <p:sp>
        <p:nvSpPr>
          <p:cNvPr id="15" name="TextBox 14"/>
          <p:cNvSpPr txBox="1"/>
          <p:nvPr/>
        </p:nvSpPr>
        <p:spPr>
          <a:xfrm>
            <a:off x="554720" y="1677196"/>
            <a:ext cx="429926" cy="369332"/>
          </a:xfrm>
          <a:prstGeom prst="rect">
            <a:avLst/>
          </a:prstGeom>
          <a:noFill/>
        </p:spPr>
        <p:txBody>
          <a:bodyPr wrap="none" rtlCol="0">
            <a:spAutoFit/>
          </a:bodyPr>
          <a:lstStyle/>
          <a:p>
            <a:r>
              <a:rPr lang="en-US" dirty="0"/>
              <a:t>4.)</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718" y="1936787"/>
            <a:ext cx="1902494" cy="411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30" t="6344" r="56062" b="6344"/>
          <a:stretch/>
        </p:blipFill>
        <p:spPr>
          <a:xfrm>
            <a:off x="3602425" y="1828800"/>
            <a:ext cx="2254088" cy="4314146"/>
          </a:xfrm>
          <a:prstGeom prst="rect">
            <a:avLst/>
          </a:prstGeom>
        </p:spPr>
      </p:pic>
      <p:pic>
        <p:nvPicPr>
          <p:cNvPr id="5" name="Picture 4"/>
          <p:cNvPicPr>
            <a:picLocks noChangeAspect="1"/>
          </p:cNvPicPr>
          <p:nvPr/>
        </p:nvPicPr>
        <p:blipFill>
          <a:blip r:embed="rId5"/>
          <a:stretch>
            <a:fillRect/>
          </a:stretch>
        </p:blipFill>
        <p:spPr>
          <a:xfrm>
            <a:off x="6476999" y="3429000"/>
            <a:ext cx="702817" cy="544881"/>
          </a:xfrm>
          <a:prstGeom prst="rect">
            <a:avLst/>
          </a:prstGeom>
        </p:spPr>
      </p:pic>
      <p:pic>
        <p:nvPicPr>
          <p:cNvPr id="6" name="Picture 5"/>
          <p:cNvPicPr>
            <a:picLocks noChangeAspect="1"/>
          </p:cNvPicPr>
          <p:nvPr/>
        </p:nvPicPr>
        <p:blipFill>
          <a:blip r:embed="rId6"/>
          <a:stretch>
            <a:fillRect/>
          </a:stretch>
        </p:blipFill>
        <p:spPr>
          <a:xfrm>
            <a:off x="6476998" y="4126281"/>
            <a:ext cx="702817" cy="561975"/>
          </a:xfrm>
          <a:prstGeom prst="rect">
            <a:avLst/>
          </a:prstGeom>
        </p:spPr>
      </p:pic>
      <p:pic>
        <p:nvPicPr>
          <p:cNvPr id="7" name="Picture 6"/>
          <p:cNvPicPr>
            <a:picLocks noChangeAspect="1"/>
          </p:cNvPicPr>
          <p:nvPr/>
        </p:nvPicPr>
        <p:blipFill>
          <a:blip r:embed="rId7"/>
          <a:stretch>
            <a:fillRect/>
          </a:stretch>
        </p:blipFill>
        <p:spPr>
          <a:xfrm>
            <a:off x="6478779" y="4784905"/>
            <a:ext cx="702817" cy="781050"/>
          </a:xfrm>
          <a:prstGeom prst="rect">
            <a:avLst/>
          </a:prstGeom>
        </p:spPr>
      </p:pic>
      <p:pic>
        <p:nvPicPr>
          <p:cNvPr id="17" name="Picture 2" descr="Google Duo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0" y="-19656"/>
            <a:ext cx="1523207" cy="152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467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55</a:t>
            </a:fld>
            <a:endParaRPr lang="en-US" dirty="0"/>
          </a:p>
        </p:txBody>
      </p:sp>
      <p:sp>
        <p:nvSpPr>
          <p:cNvPr id="2" name="Title 1"/>
          <p:cNvSpPr>
            <a:spLocks noGrp="1"/>
          </p:cNvSpPr>
          <p:nvPr>
            <p:ph type="title"/>
          </p:nvPr>
        </p:nvSpPr>
        <p:spPr>
          <a:xfrm>
            <a:off x="377035" y="649705"/>
            <a:ext cx="8229600" cy="914400"/>
          </a:xfrm>
        </p:spPr>
        <p:txBody>
          <a:bodyPr/>
          <a:lstStyle/>
          <a:p>
            <a:r>
              <a:rPr lang="en-US" dirty="0"/>
              <a:t>GOOGLE DUO: HOW-TO VIDEO</a:t>
            </a:r>
          </a:p>
        </p:txBody>
      </p:sp>
      <p:sp>
        <p:nvSpPr>
          <p:cNvPr id="3" name="Rectangle 2"/>
          <p:cNvSpPr/>
          <p:nvPr/>
        </p:nvSpPr>
        <p:spPr>
          <a:xfrm>
            <a:off x="1356852" y="2097504"/>
            <a:ext cx="5348748" cy="923330"/>
          </a:xfrm>
          <a:prstGeom prst="rect">
            <a:avLst/>
          </a:prstGeom>
        </p:spPr>
        <p:txBody>
          <a:bodyPr wrap="square">
            <a:spAutoFit/>
          </a:bodyPr>
          <a:lstStyle/>
          <a:p>
            <a:r>
              <a:rPr lang="en-US" dirty="0"/>
              <a:t>How to Utilize Google Duo for Patient Encounters:</a:t>
            </a:r>
            <a:br>
              <a:rPr lang="en-US" dirty="0"/>
            </a:br>
            <a:r>
              <a:rPr lang="en-US" dirty="0"/>
              <a:t/>
            </a:r>
            <a:br>
              <a:rPr lang="en-US" dirty="0"/>
            </a:br>
            <a:r>
              <a:rPr lang="en-US" dirty="0">
                <a:hlinkClick r:id="rId3"/>
              </a:rPr>
              <a:t>https://youtu.be/nVOEpkmDU8o</a:t>
            </a:r>
            <a:endParaRPr lang="en-US" dirty="0"/>
          </a:p>
        </p:txBody>
      </p:sp>
      <p:pic>
        <p:nvPicPr>
          <p:cNvPr id="8" name="Picture 2" descr="Google Duo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793" y="44058"/>
            <a:ext cx="1523207" cy="152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638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56</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1473642"/>
            <a:ext cx="8229600" cy="4800600"/>
          </a:xfrm>
        </p:spPr>
        <p:txBody>
          <a:bodyPr/>
          <a:lstStyle/>
          <a:p>
            <a:r>
              <a:rPr lang="en-US" dirty="0"/>
              <a:t>Recently approved for patient interactions</a:t>
            </a:r>
          </a:p>
          <a:p>
            <a:pPr lvl="1"/>
            <a:r>
              <a:rPr lang="en-US" dirty="0"/>
              <a:t>ONLY LOW-IMPACT </a:t>
            </a:r>
            <a:r>
              <a:rPr lang="en-US" dirty="0" err="1"/>
              <a:t>PII</a:t>
            </a:r>
            <a:r>
              <a:rPr lang="en-US" dirty="0"/>
              <a:t> IS AUTHORIZED. </a:t>
            </a:r>
          </a:p>
          <a:p>
            <a:pPr lvl="1"/>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305" y="2362200"/>
            <a:ext cx="7151390" cy="3991776"/>
          </a:xfrm>
          <a:prstGeom prst="rect">
            <a:avLst/>
          </a:prstGeom>
        </p:spPr>
      </p:pic>
    </p:spTree>
    <p:extLst>
      <p:ext uri="{BB962C8B-B14F-4D97-AF65-F5344CB8AC3E}">
        <p14:creationId xmlns:p14="http://schemas.microsoft.com/office/powerpoint/2010/main" val="1847055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57</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1473642"/>
            <a:ext cx="8229600" cy="4800600"/>
          </a:xfrm>
        </p:spPr>
        <p:txBody>
          <a:bodyPr/>
          <a:lstStyle/>
          <a:p>
            <a:r>
              <a:rPr lang="en-US" dirty="0"/>
              <a:t>Scheduling the visit:</a:t>
            </a:r>
          </a:p>
          <a:p>
            <a:pPr lvl="1"/>
            <a:r>
              <a:rPr lang="en-US" dirty="0"/>
              <a:t>If Administration Schedules Visit:</a:t>
            </a:r>
          </a:p>
          <a:p>
            <a:pPr lvl="2"/>
            <a:r>
              <a:rPr lang="en-US" dirty="0"/>
              <a:t>Places burden of meeting management and patient communication on administrator.</a:t>
            </a:r>
          </a:p>
          <a:p>
            <a:pPr lvl="2"/>
            <a:r>
              <a:rPr lang="en-US" dirty="0"/>
              <a:t>TIP: Specific staff who set meeting should be on duty during date/time of appointment in case adjustments are necessary.</a:t>
            </a:r>
          </a:p>
          <a:p>
            <a:pPr lvl="1"/>
            <a:r>
              <a:rPr lang="en-US" dirty="0"/>
              <a:t>If Provider Schedules Visit:</a:t>
            </a:r>
          </a:p>
          <a:p>
            <a:pPr lvl="2"/>
            <a:r>
              <a:rPr lang="en-US" dirty="0"/>
              <a:t>Places burden of meeting management and patient communication on provider.</a:t>
            </a:r>
          </a:p>
          <a:p>
            <a:pPr lvl="2"/>
            <a:r>
              <a:rPr lang="en-US" dirty="0"/>
              <a:t>Allows provider to quickly change date/time and add participants without requesting assistance from others.</a:t>
            </a:r>
          </a:p>
          <a:p>
            <a:pPr lvl="2"/>
            <a:r>
              <a:rPr lang="en-US" dirty="0"/>
              <a:t>TIP: Include administrative staff on meeting invite to give access to meeting URL in case patient seeks administrative assistance. </a:t>
            </a:r>
          </a:p>
          <a:p>
            <a:pPr lvl="1"/>
            <a:endParaRPr lang="en-US" dirty="0"/>
          </a:p>
        </p:txBody>
      </p:sp>
    </p:spTree>
    <p:extLst>
      <p:ext uri="{BB962C8B-B14F-4D97-AF65-F5344CB8AC3E}">
        <p14:creationId xmlns:p14="http://schemas.microsoft.com/office/powerpoint/2010/main" val="1601214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58</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1473642"/>
            <a:ext cx="8229600" cy="4800600"/>
          </a:xfrm>
        </p:spPr>
        <p:txBody>
          <a:bodyPr/>
          <a:lstStyle/>
          <a:p>
            <a:r>
              <a:rPr lang="en-US" dirty="0"/>
              <a:t>Scheduling Tips/Initiating the Meeting:</a:t>
            </a:r>
          </a:p>
          <a:p>
            <a:pPr lvl="1"/>
            <a:r>
              <a:rPr lang="en-US" dirty="0"/>
              <a:t>Obtain patient’s email address and phone number.</a:t>
            </a:r>
          </a:p>
          <a:p>
            <a:pPr lvl="1"/>
            <a:r>
              <a:rPr lang="en-US" dirty="0"/>
              <a:t>Explain that patient will be able to access Teams “meeting” from mobile device or computer.</a:t>
            </a:r>
          </a:p>
          <a:p>
            <a:pPr lvl="1"/>
            <a:r>
              <a:rPr lang="en-US" dirty="0"/>
              <a:t>When possible, send meeting invitation while in contact with patient to ensure receipt and to answer questions.</a:t>
            </a:r>
          </a:p>
          <a:p>
            <a:pPr lvl="1"/>
            <a:r>
              <a:rPr lang="en-US" dirty="0"/>
              <a:t>Use separate “meeting” for every patient encounter.</a:t>
            </a:r>
          </a:p>
          <a:p>
            <a:pPr lvl="1"/>
            <a:r>
              <a:rPr lang="en-US" dirty="0"/>
              <a:t>Do not use any personal identifies in the Teams calendar. Instead, use “Dr. Smith, Patient 1” or another clinic-wide method.</a:t>
            </a:r>
          </a:p>
          <a:p>
            <a:pPr lvl="1"/>
            <a:r>
              <a:rPr lang="en-US" dirty="0"/>
              <a:t>Only individual who sets the meeting can adjust the date/time or add additional participants.</a:t>
            </a:r>
          </a:p>
          <a:p>
            <a:pPr lvl="1"/>
            <a:endParaRPr lang="en-US" dirty="0"/>
          </a:p>
        </p:txBody>
      </p:sp>
    </p:spTree>
    <p:extLst>
      <p:ext uri="{BB962C8B-B14F-4D97-AF65-F5344CB8AC3E}">
        <p14:creationId xmlns:p14="http://schemas.microsoft.com/office/powerpoint/2010/main" val="3454655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59</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1473642"/>
            <a:ext cx="8229600" cy="4800600"/>
          </a:xfrm>
        </p:spPr>
        <p:txBody>
          <a:bodyPr/>
          <a:lstStyle/>
          <a:p>
            <a:r>
              <a:rPr lang="en-US" dirty="0"/>
              <a:t>Initiating the Visit: </a:t>
            </a:r>
          </a:p>
          <a:p>
            <a:pPr lvl="1"/>
            <a:r>
              <a:rPr lang="en-US" dirty="0"/>
              <a:t>Do: </a:t>
            </a:r>
          </a:p>
          <a:p>
            <a:pPr lvl="2"/>
            <a:r>
              <a:rPr lang="en-US" dirty="0"/>
              <a:t>Begin every visit by verifying participant’s:</a:t>
            </a:r>
          </a:p>
          <a:p>
            <a:pPr lvl="3"/>
            <a:r>
              <a:rPr lang="en-US" dirty="0"/>
              <a:t>Full name</a:t>
            </a:r>
          </a:p>
          <a:p>
            <a:pPr lvl="3"/>
            <a:r>
              <a:rPr lang="en-US" dirty="0"/>
              <a:t>Date of birth</a:t>
            </a:r>
          </a:p>
          <a:p>
            <a:pPr lvl="3"/>
            <a:r>
              <a:rPr lang="en-US" dirty="0"/>
              <a:t>Current physical location – </a:t>
            </a:r>
            <a:r>
              <a:rPr lang="en-US" i="1" dirty="0"/>
              <a:t>May be different from home address.</a:t>
            </a:r>
          </a:p>
          <a:p>
            <a:pPr lvl="3"/>
            <a:r>
              <a:rPr lang="en-US" dirty="0"/>
              <a:t>Patient’s call-back number in case of connectivity issues.</a:t>
            </a:r>
          </a:p>
          <a:p>
            <a:pPr lvl="2"/>
            <a:r>
              <a:rPr lang="en-US" dirty="0"/>
              <a:t>Gain verbal consent to use Teams for patient care.</a:t>
            </a:r>
          </a:p>
          <a:p>
            <a:pPr lvl="2"/>
            <a:r>
              <a:rPr lang="en-US" dirty="0"/>
              <a:t>Assess privacy of patient’s environment.</a:t>
            </a:r>
          </a:p>
          <a:p>
            <a:pPr lvl="1"/>
            <a:r>
              <a:rPr lang="en-US" dirty="0">
                <a:solidFill>
                  <a:srgbClr val="FF0000"/>
                </a:solidFill>
              </a:rPr>
              <a:t>DO NOT:</a:t>
            </a:r>
          </a:p>
          <a:p>
            <a:pPr lvl="2"/>
            <a:r>
              <a:rPr lang="en-US" dirty="0">
                <a:solidFill>
                  <a:srgbClr val="FF0000"/>
                </a:solidFill>
              </a:rPr>
              <a:t>Allow calls from a blocked number.</a:t>
            </a:r>
          </a:p>
          <a:p>
            <a:pPr lvl="2"/>
            <a:r>
              <a:rPr lang="en-US" dirty="0">
                <a:solidFill>
                  <a:srgbClr val="FF0000"/>
                </a:solidFill>
              </a:rPr>
              <a:t>Use the recording feature.</a:t>
            </a:r>
          </a:p>
          <a:p>
            <a:pPr lvl="2"/>
            <a:r>
              <a:rPr lang="en-US" dirty="0">
                <a:solidFill>
                  <a:srgbClr val="FF0000"/>
                </a:solidFill>
              </a:rPr>
              <a:t>Use the chat feature. </a:t>
            </a:r>
          </a:p>
          <a:p>
            <a:pPr lvl="1"/>
            <a:endParaRPr lang="en-US" dirty="0"/>
          </a:p>
        </p:txBody>
      </p:sp>
    </p:spTree>
    <p:extLst>
      <p:ext uri="{BB962C8B-B14F-4D97-AF65-F5344CB8AC3E}">
        <p14:creationId xmlns:p14="http://schemas.microsoft.com/office/powerpoint/2010/main" val="3479356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485900"/>
            <a:ext cx="8229600" cy="4800600"/>
          </a:xfrm>
        </p:spPr>
        <p:txBody>
          <a:bodyPr/>
          <a:lstStyle/>
          <a:p>
            <a:pPr marL="0" indent="0">
              <a:buNone/>
            </a:pPr>
            <a:r>
              <a:rPr lang="en-US" sz="2000" b="1" u="sng" dirty="0"/>
              <a:t>HOW TO USE</a:t>
            </a:r>
          </a:p>
          <a:p>
            <a:pPr marL="223837" lvl="1" indent="0">
              <a:buNone/>
            </a:pPr>
            <a:r>
              <a:rPr lang="en-US" b="1" u="sng" dirty="0"/>
              <a:t>Step 1:  </a:t>
            </a:r>
            <a:r>
              <a:rPr lang="en-US" u="sng" dirty="0"/>
              <a:t>Select 1 of 3 virtual room formats by clicking on the desired layout image or by using the “Layout” tab.</a:t>
            </a:r>
          </a:p>
          <a:p>
            <a:pPr marL="517525" lvl="2" indent="0">
              <a:buNone/>
            </a:pPr>
            <a:r>
              <a:rPr lang="en-US" dirty="0"/>
              <a:t>1.) Sharing </a:t>
            </a:r>
          </a:p>
          <a:p>
            <a:pPr marL="517525" lvl="2" indent="0">
              <a:buNone/>
            </a:pPr>
            <a:r>
              <a:rPr lang="en-US" dirty="0"/>
              <a:t>2.) Discussion </a:t>
            </a:r>
          </a:p>
          <a:p>
            <a:pPr marL="517525" lvl="2" indent="0">
              <a:buNone/>
            </a:pPr>
            <a:r>
              <a:rPr lang="en-US" dirty="0"/>
              <a:t>3.) Collaboration </a:t>
            </a:r>
          </a:p>
          <a:p>
            <a:pPr lvl="2">
              <a:buFont typeface="Arial" panose="020B0604020202020204" pitchFamily="34" charset="0"/>
              <a:buChar char="•"/>
            </a:pPr>
            <a:endParaRPr lang="en-US" b="1" dirty="0"/>
          </a:p>
          <a:p>
            <a:pPr marL="223837" lvl="1" indent="0">
              <a:buNone/>
            </a:pPr>
            <a:r>
              <a:rPr lang="en-US" b="1" u="sng" dirty="0"/>
              <a:t>Step 2:  </a:t>
            </a:r>
            <a:r>
              <a:rPr lang="en-US" u="sng" dirty="0"/>
              <a:t>The meeting host (or provider) must </a:t>
            </a:r>
          </a:p>
          <a:p>
            <a:pPr marL="223837" lvl="1" indent="0">
              <a:buNone/>
            </a:pPr>
            <a:r>
              <a:rPr lang="en-US" u="sng" dirty="0"/>
              <a:t>open the virtual meeting room.</a:t>
            </a:r>
          </a:p>
          <a:p>
            <a:pPr lvl="1">
              <a:buFont typeface="Arial" panose="020B0604020202020204" pitchFamily="34" charset="0"/>
              <a:buChar char="•"/>
            </a:pPr>
            <a:r>
              <a:rPr lang="en-US" sz="1800" dirty="0"/>
              <a:t>Select the “      “ symbol by the guest or</a:t>
            </a:r>
          </a:p>
          <a:p>
            <a:pPr marL="223837" lvl="1" indent="0">
              <a:buNone/>
            </a:pPr>
            <a:r>
              <a:rPr lang="en-US" sz="1800" dirty="0"/>
              <a:t>      patient’s name to grant access.</a:t>
            </a:r>
          </a:p>
          <a:p>
            <a:pPr lvl="1">
              <a:buFont typeface="Arial" panose="020B0604020202020204" pitchFamily="34" charset="0"/>
              <a:buChar char="•"/>
            </a:pPr>
            <a:r>
              <a:rPr lang="en-US" sz="1800" dirty="0"/>
              <a:t>After access is granted, the name will appear as a participant in Adobe Connect.</a:t>
            </a:r>
          </a:p>
          <a:p>
            <a:pPr lvl="1">
              <a:buFont typeface="Arial" panose="020B0604020202020204" pitchFamily="34" charset="0"/>
              <a:buChar char="•"/>
            </a:pPr>
            <a:r>
              <a:rPr lang="en-US" sz="1800" dirty="0"/>
              <a:t>Additional access and entry features can be selected through the “meeting” tab.</a:t>
            </a:r>
          </a:p>
          <a:p>
            <a:pPr marL="517525" lvl="2" indent="0">
              <a:buNone/>
            </a:pPr>
            <a:endParaRPr lang="en-US"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a:t>
            </a:fld>
            <a:endParaRPr lang="en-US" dirty="0"/>
          </a:p>
        </p:txBody>
      </p:sp>
      <p:sp>
        <p:nvSpPr>
          <p:cNvPr id="2" name="Title 1"/>
          <p:cNvSpPr>
            <a:spLocks noGrp="1"/>
          </p:cNvSpPr>
          <p:nvPr>
            <p:ph type="title"/>
          </p:nvPr>
        </p:nvSpPr>
        <p:spPr>
          <a:xfrm>
            <a:off x="457200" y="571500"/>
            <a:ext cx="8229600" cy="914400"/>
          </a:xfrm>
        </p:spPr>
        <p:txBody>
          <a:bodyPr/>
          <a:lstStyle/>
          <a:p>
            <a:r>
              <a:rPr lang="en-US" dirty="0"/>
              <a:t>ADOBE CONNECT</a:t>
            </a:r>
          </a:p>
        </p:txBody>
      </p:sp>
      <p:pic>
        <p:nvPicPr>
          <p:cNvPr id="3" name="Picture 2"/>
          <p:cNvPicPr>
            <a:picLocks noChangeAspect="1"/>
          </p:cNvPicPr>
          <p:nvPr/>
        </p:nvPicPr>
        <p:blipFill>
          <a:blip r:embed="rId3"/>
          <a:stretch>
            <a:fillRect/>
          </a:stretch>
        </p:blipFill>
        <p:spPr>
          <a:xfrm>
            <a:off x="5562583" y="2209800"/>
            <a:ext cx="2870281" cy="2761456"/>
          </a:xfrm>
          <a:prstGeom prst="rect">
            <a:avLst/>
          </a:prstGeom>
        </p:spPr>
      </p:pic>
      <p:sp>
        <p:nvSpPr>
          <p:cNvPr id="6" name="TextBox 5"/>
          <p:cNvSpPr txBox="1"/>
          <p:nvPr/>
        </p:nvSpPr>
        <p:spPr>
          <a:xfrm>
            <a:off x="8324626" y="2377385"/>
            <a:ext cx="819374" cy="369332"/>
          </a:xfrm>
          <a:prstGeom prst="rect">
            <a:avLst/>
          </a:prstGeom>
          <a:noFill/>
        </p:spPr>
        <p:txBody>
          <a:bodyPr wrap="square" rtlCol="0">
            <a:spAutoFit/>
          </a:bodyPr>
          <a:lstStyle/>
          <a:p>
            <a:pPr algn="ctr"/>
            <a:r>
              <a:rPr lang="en-US" dirty="0">
                <a:solidFill>
                  <a:srgbClr val="FF0000"/>
                </a:solidFill>
              </a:rPr>
              <a:t>Step 1</a:t>
            </a:r>
          </a:p>
        </p:txBody>
      </p:sp>
      <p:sp>
        <p:nvSpPr>
          <p:cNvPr id="14" name="TextBox 13"/>
          <p:cNvSpPr txBox="1"/>
          <p:nvPr/>
        </p:nvSpPr>
        <p:spPr>
          <a:xfrm>
            <a:off x="7073932" y="3509310"/>
            <a:ext cx="990600" cy="369332"/>
          </a:xfrm>
          <a:prstGeom prst="rect">
            <a:avLst/>
          </a:prstGeom>
          <a:noFill/>
        </p:spPr>
        <p:txBody>
          <a:bodyPr wrap="square" rtlCol="0">
            <a:spAutoFit/>
          </a:bodyPr>
          <a:lstStyle/>
          <a:p>
            <a:pPr algn="ctr"/>
            <a:r>
              <a:rPr lang="en-US" dirty="0">
                <a:solidFill>
                  <a:srgbClr val="FF0000"/>
                </a:solidFill>
              </a:rPr>
              <a:t>Step 2</a:t>
            </a:r>
          </a:p>
        </p:txBody>
      </p:sp>
      <p:pic>
        <p:nvPicPr>
          <p:cNvPr id="4" name="Picture 3"/>
          <p:cNvPicPr>
            <a:picLocks noChangeAspect="1"/>
          </p:cNvPicPr>
          <p:nvPr/>
        </p:nvPicPr>
        <p:blipFill>
          <a:blip r:embed="rId4"/>
          <a:stretch>
            <a:fillRect/>
          </a:stretch>
        </p:blipFill>
        <p:spPr>
          <a:xfrm>
            <a:off x="2133600" y="4664865"/>
            <a:ext cx="285750" cy="228600"/>
          </a:xfrm>
          <a:prstGeom prst="rect">
            <a:avLst/>
          </a:prstGeom>
        </p:spPr>
      </p:pic>
      <p:cxnSp>
        <p:nvCxnSpPr>
          <p:cNvPr id="15" name="Straight Arrow Connector 14"/>
          <p:cNvCxnSpPr/>
          <p:nvPr/>
        </p:nvCxnSpPr>
        <p:spPr>
          <a:xfrm flipH="1" flipV="1">
            <a:off x="7248189" y="3361792"/>
            <a:ext cx="247873" cy="2377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8457304" y="3773233"/>
            <a:ext cx="338392" cy="67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8458200" y="3291988"/>
            <a:ext cx="338392" cy="67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458200" y="2836262"/>
            <a:ext cx="338392" cy="67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795696" y="2664234"/>
            <a:ext cx="897" cy="11157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0" descr="Adobe Connect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513" y="-12688"/>
            <a:ext cx="1207487" cy="11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598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60</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 - Training</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1473642"/>
            <a:ext cx="8229600" cy="4800600"/>
          </a:xfrm>
        </p:spPr>
        <p:txBody>
          <a:bodyPr/>
          <a:lstStyle/>
          <a:p>
            <a:r>
              <a:rPr lang="en-US" dirty="0"/>
              <a:t>Once logged in click on “CVR Hub” (Blue Arrow).</a:t>
            </a:r>
          </a:p>
          <a:p>
            <a:r>
              <a:rPr lang="en-US" dirty="0"/>
              <a:t>Click on “Get Started” (Red Arrow).</a:t>
            </a:r>
          </a:p>
          <a:p>
            <a:pPr lvl="1"/>
            <a:endParaRPr lang="en-US" dirty="0"/>
          </a:p>
        </p:txBody>
      </p:sp>
      <p:pic>
        <p:nvPicPr>
          <p:cNvPr id="14" name="Content Placeholder 2"/>
          <p:cNvPicPr>
            <a:picLocks noChangeAspect="1"/>
          </p:cNvPicPr>
          <p:nvPr/>
        </p:nvPicPr>
        <p:blipFill>
          <a:blip r:embed="rId4"/>
          <a:stretch>
            <a:fillRect/>
          </a:stretch>
        </p:blipFill>
        <p:spPr>
          <a:xfrm>
            <a:off x="989529" y="2585272"/>
            <a:ext cx="7164942" cy="3434528"/>
          </a:xfrm>
          <a:prstGeom prst="rect">
            <a:avLst/>
          </a:prstGeom>
          <a:ln>
            <a:noFill/>
          </a:ln>
          <a:effectLst>
            <a:outerShdw blurRad="292100" dist="139700" dir="2700000" algn="tl" rotWithShape="0">
              <a:srgbClr val="333333">
                <a:alpha val="65000"/>
              </a:srgbClr>
            </a:outerShdw>
          </a:effectLst>
        </p:spPr>
      </p:pic>
      <p:sp>
        <p:nvSpPr>
          <p:cNvPr id="5" name="Right Arrow 4"/>
          <p:cNvSpPr/>
          <p:nvPr/>
        </p:nvSpPr>
        <p:spPr>
          <a:xfrm>
            <a:off x="608529" y="2819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2362200" y="3352800"/>
            <a:ext cx="228600" cy="457200"/>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669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This webpage has videos and step-by-step instructions for various activities in MS Teams. </a:t>
            </a:r>
          </a:p>
          <a:p>
            <a:pPr lvl="1"/>
            <a:r>
              <a:rPr lang="en-US" dirty="0"/>
              <a:t>Scroll down to see various topics. </a:t>
            </a:r>
          </a:p>
          <a:p>
            <a:endParaRPr lang="en-US"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61</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203328" y="2895600"/>
            <a:ext cx="6737344" cy="3214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640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62</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lstStyle/>
          <a:p>
            <a:r>
              <a:rPr lang="en-US" dirty="0"/>
              <a:t>Click on “Manage Meetings” (Blue Arrow)</a:t>
            </a:r>
          </a:p>
        </p:txBody>
      </p:sp>
      <p:pic>
        <p:nvPicPr>
          <p:cNvPr id="3" name="Picture 2"/>
          <p:cNvPicPr>
            <a:picLocks noChangeAspect="1"/>
          </p:cNvPicPr>
          <p:nvPr/>
        </p:nvPicPr>
        <p:blipFill>
          <a:blip r:embed="rId4"/>
          <a:stretch>
            <a:fillRect/>
          </a:stretch>
        </p:blipFill>
        <p:spPr>
          <a:xfrm>
            <a:off x="1008577" y="2326068"/>
            <a:ext cx="7126846" cy="3369799"/>
          </a:xfrm>
          <a:prstGeom prst="rect">
            <a:avLst/>
          </a:prstGeom>
          <a:ln>
            <a:noFill/>
          </a:ln>
          <a:effectLst>
            <a:outerShdw blurRad="292100" dist="139700" dir="2700000" algn="tl" rotWithShape="0">
              <a:srgbClr val="333333">
                <a:alpha val="65000"/>
              </a:srgbClr>
            </a:outerShdw>
          </a:effectLst>
        </p:spPr>
      </p:pic>
      <p:sp>
        <p:nvSpPr>
          <p:cNvPr id="6" name="Right Arrow 5"/>
          <p:cNvSpPr/>
          <p:nvPr/>
        </p:nvSpPr>
        <p:spPr>
          <a:xfrm rot="5400000">
            <a:off x="4419600" y="3697668"/>
            <a:ext cx="762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p:cNvSpPr/>
          <p:nvPr/>
        </p:nvSpPr>
        <p:spPr>
          <a:xfrm>
            <a:off x="3733800" y="4168484"/>
            <a:ext cx="1828800" cy="672184"/>
          </a:xfrm>
          <a:prstGeom prst="frame">
            <a:avLst>
              <a:gd name="adj1" fmla="val 6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9685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63</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normAutofit/>
          </a:bodyPr>
          <a:lstStyle/>
          <a:p>
            <a:r>
              <a:rPr lang="en-US" dirty="0"/>
              <a:t>There is a video for you to review and step-by-step directions if you scroll down. </a:t>
            </a:r>
          </a:p>
          <a:p>
            <a:pPr lvl="1"/>
            <a:r>
              <a:rPr lang="en-US" dirty="0"/>
              <a:t>Join a Microsoft Teams meeting from your calendar or sign in as a guest on the web.</a:t>
            </a:r>
          </a:p>
          <a:p>
            <a:pPr lvl="2"/>
            <a:r>
              <a:rPr lang="en-US" sz="900" b="1" dirty="0"/>
              <a:t>Join a Teams meeting from the app</a:t>
            </a:r>
          </a:p>
          <a:p>
            <a:pPr lvl="3"/>
            <a:r>
              <a:rPr lang="en-US" sz="900" dirty="0"/>
              <a:t>From you </a:t>
            </a:r>
            <a:r>
              <a:rPr lang="en-US" sz="900" b="1" dirty="0"/>
              <a:t>Calendar</a:t>
            </a:r>
            <a:r>
              <a:rPr lang="en-US" sz="900" dirty="0"/>
              <a:t>, select </a:t>
            </a:r>
            <a:r>
              <a:rPr lang="en-US" sz="900" b="1" dirty="0"/>
              <a:t>Join </a:t>
            </a:r>
            <a:r>
              <a:rPr lang="en-US" sz="900" dirty="0"/>
              <a:t>on an in-progress meeting.</a:t>
            </a:r>
          </a:p>
          <a:p>
            <a:pPr lvl="3"/>
            <a:r>
              <a:rPr lang="en-US" sz="900" dirty="0"/>
              <a:t>Choose the audio and video settings you want.</a:t>
            </a:r>
          </a:p>
          <a:p>
            <a:pPr lvl="3"/>
            <a:r>
              <a:rPr lang="en-US" sz="900" dirty="0"/>
              <a:t>Select </a:t>
            </a:r>
            <a:r>
              <a:rPr lang="en-US" sz="900" b="1" dirty="0"/>
              <a:t>Join now</a:t>
            </a:r>
            <a:r>
              <a:rPr lang="en-US" sz="900" dirty="0"/>
              <a:t>.</a:t>
            </a:r>
          </a:p>
          <a:p>
            <a:pPr lvl="2"/>
            <a:r>
              <a:rPr lang="en-US" sz="900" b="1" dirty="0"/>
              <a:t>Join a Teams meeting on the web</a:t>
            </a:r>
          </a:p>
          <a:p>
            <a:pPr lvl="3"/>
            <a:r>
              <a:rPr lang="en-US" sz="900" dirty="0"/>
              <a:t>Don't have the Teams app? You can still join a Teams meeting.</a:t>
            </a:r>
          </a:p>
          <a:p>
            <a:pPr lvl="3"/>
            <a:r>
              <a:rPr lang="en-US" sz="900" dirty="0"/>
              <a:t>In your email invite, select </a:t>
            </a:r>
            <a:r>
              <a:rPr lang="en-US" sz="900" b="1" dirty="0"/>
              <a:t>Join Microsoft Teams Meeting</a:t>
            </a:r>
            <a:r>
              <a:rPr lang="en-US" sz="900" dirty="0"/>
              <a:t>.</a:t>
            </a:r>
          </a:p>
          <a:p>
            <a:pPr lvl="3"/>
            <a:r>
              <a:rPr lang="en-US" sz="900" dirty="0"/>
              <a:t>You can also use a dial-in number and conference ID from the email to call in.</a:t>
            </a:r>
          </a:p>
          <a:p>
            <a:pPr lvl="3"/>
            <a:r>
              <a:rPr lang="en-US" sz="900" dirty="0"/>
              <a:t>You have two choices:</a:t>
            </a:r>
          </a:p>
          <a:p>
            <a:pPr lvl="4"/>
            <a:r>
              <a:rPr lang="en-US" sz="900" b="1" dirty="0"/>
              <a:t>Download the Windows app</a:t>
            </a:r>
            <a:r>
              <a:rPr lang="en-US" sz="900" dirty="0"/>
              <a:t>: Download the Teams app.</a:t>
            </a:r>
          </a:p>
          <a:p>
            <a:pPr lvl="4"/>
            <a:r>
              <a:rPr lang="en-US" sz="900" b="1" dirty="0"/>
              <a:t>Join on the web instead</a:t>
            </a:r>
            <a:r>
              <a:rPr lang="en-US" sz="900" dirty="0"/>
              <a:t>: Join a Teams meeting on the web.</a:t>
            </a:r>
          </a:p>
          <a:p>
            <a:pPr lvl="3"/>
            <a:r>
              <a:rPr lang="en-US" sz="900" dirty="0"/>
              <a:t>Type in your name.</a:t>
            </a:r>
          </a:p>
          <a:p>
            <a:pPr lvl="3"/>
            <a:r>
              <a:rPr lang="en-US" sz="900" dirty="0"/>
              <a:t>Choose the audio and video settings you want.</a:t>
            </a:r>
          </a:p>
          <a:p>
            <a:pPr lvl="3"/>
            <a:r>
              <a:rPr lang="en-US" sz="900" dirty="0"/>
              <a:t>Select </a:t>
            </a:r>
            <a:r>
              <a:rPr lang="en-US" sz="900" b="1" dirty="0"/>
              <a:t>Join now</a:t>
            </a:r>
            <a:r>
              <a:rPr lang="en-US" sz="900" dirty="0"/>
              <a:t>.</a:t>
            </a:r>
          </a:p>
          <a:p>
            <a:pPr lvl="3"/>
            <a:r>
              <a:rPr lang="en-US" sz="900" dirty="0"/>
              <a:t>Depending on meeting settings, you'll get in right away, or go to a lobby where someone in the meeting can admit you.</a:t>
            </a:r>
          </a:p>
        </p:txBody>
      </p:sp>
      <p:pic>
        <p:nvPicPr>
          <p:cNvPr id="10" name="Picture 9"/>
          <p:cNvPicPr>
            <a:picLocks noChangeAspect="1"/>
          </p:cNvPicPr>
          <p:nvPr/>
        </p:nvPicPr>
        <p:blipFill rotWithShape="1">
          <a:blip r:embed="rId4"/>
          <a:srcRect r="36232" b="4592"/>
          <a:stretch/>
        </p:blipFill>
        <p:spPr>
          <a:xfrm>
            <a:off x="5486400" y="2819401"/>
            <a:ext cx="335280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99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64</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lstStyle/>
          <a:p>
            <a:r>
              <a:rPr lang="en-US" sz="2000" dirty="0"/>
              <a:t>If you scroll up, you will see a Menu Bar</a:t>
            </a:r>
          </a:p>
          <a:p>
            <a:r>
              <a:rPr lang="en-US" sz="2000" dirty="0"/>
              <a:t>When you click on the Menu Bar, you will see a list of options for tutorials. </a:t>
            </a:r>
          </a:p>
        </p:txBody>
      </p:sp>
      <p:pic>
        <p:nvPicPr>
          <p:cNvPr id="3" name="Picture 2"/>
          <p:cNvPicPr>
            <a:picLocks noChangeAspect="1"/>
          </p:cNvPicPr>
          <p:nvPr/>
        </p:nvPicPr>
        <p:blipFill>
          <a:blip r:embed="rId4"/>
          <a:stretch>
            <a:fillRect/>
          </a:stretch>
        </p:blipFill>
        <p:spPr>
          <a:xfrm>
            <a:off x="578643" y="2514600"/>
            <a:ext cx="7986713" cy="3741298"/>
          </a:xfrm>
          <a:prstGeom prst="rect">
            <a:avLst/>
          </a:prstGeom>
          <a:ln>
            <a:noFill/>
          </a:ln>
          <a:effectLst>
            <a:outerShdw blurRad="292100" dist="139700" dir="2700000" algn="tl" rotWithShape="0">
              <a:srgbClr val="333333">
                <a:alpha val="65000"/>
              </a:srgbClr>
            </a:outerShdw>
          </a:effectLst>
        </p:spPr>
      </p:pic>
      <p:sp>
        <p:nvSpPr>
          <p:cNvPr id="4" name="Frame 3"/>
          <p:cNvSpPr/>
          <p:nvPr/>
        </p:nvSpPr>
        <p:spPr>
          <a:xfrm>
            <a:off x="2971799" y="3855598"/>
            <a:ext cx="1295400" cy="1524000"/>
          </a:xfrm>
          <a:prstGeom prst="frame">
            <a:avLst>
              <a:gd name="adj1" fmla="val 1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wn Arrow 5"/>
          <p:cNvSpPr/>
          <p:nvPr/>
        </p:nvSpPr>
        <p:spPr>
          <a:xfrm>
            <a:off x="3543299" y="3537609"/>
            <a:ext cx="152400" cy="436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57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65</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normAutofit/>
          </a:bodyPr>
          <a:lstStyle/>
          <a:p>
            <a:r>
              <a:rPr lang="en-US" sz="1800" dirty="0"/>
              <a:t>You will see the following screen when you click on “Manage Meetings”</a:t>
            </a:r>
          </a:p>
          <a:p>
            <a:pPr lvl="1"/>
            <a:r>
              <a:rPr lang="en-US" sz="1600" dirty="0"/>
              <a:t>View, schedule, and manage appointments and meetings in Microsoft Teams to keep your team on track.</a:t>
            </a:r>
          </a:p>
        </p:txBody>
      </p:sp>
      <p:pic>
        <p:nvPicPr>
          <p:cNvPr id="4" name="Picture 3"/>
          <p:cNvPicPr>
            <a:picLocks noChangeAspect="1"/>
          </p:cNvPicPr>
          <p:nvPr/>
        </p:nvPicPr>
        <p:blipFill rotWithShape="1">
          <a:blip r:embed="rId4"/>
          <a:srcRect t="1037" r="35294" b="4123"/>
          <a:stretch/>
        </p:blipFill>
        <p:spPr>
          <a:xfrm>
            <a:off x="2057400" y="2590800"/>
            <a:ext cx="5029200" cy="350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40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66</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normAutofit fontScale="77500" lnSpcReduction="20000"/>
          </a:bodyPr>
          <a:lstStyle/>
          <a:p>
            <a:r>
              <a:rPr lang="en-US" dirty="0"/>
              <a:t>You will see the following screen when you click on “Manage Meetings”</a:t>
            </a:r>
          </a:p>
          <a:p>
            <a:pPr lvl="1"/>
            <a:r>
              <a:rPr lang="en-US" dirty="0"/>
              <a:t>View, schedule, and manage appointments and meetings in Microsoft Teams to keep your team on track.</a:t>
            </a:r>
          </a:p>
          <a:p>
            <a:pPr lvl="2"/>
            <a:r>
              <a:rPr lang="en-US" b="1" dirty="0"/>
              <a:t>View meetings</a:t>
            </a:r>
          </a:p>
          <a:p>
            <a:pPr lvl="3"/>
            <a:r>
              <a:rPr lang="en-US" dirty="0"/>
              <a:t>Select </a:t>
            </a:r>
            <a:r>
              <a:rPr lang="en-US" b="1" dirty="0"/>
              <a:t>Calendar</a:t>
            </a:r>
            <a:r>
              <a:rPr lang="en-US" dirty="0"/>
              <a:t> to view your appointments and meetings for the day or work week.</a:t>
            </a:r>
          </a:p>
          <a:p>
            <a:pPr lvl="3"/>
            <a:r>
              <a:rPr lang="en-US" dirty="0"/>
              <a:t>These appointments stay synchronized with your Outlook calendar.</a:t>
            </a:r>
          </a:p>
          <a:p>
            <a:pPr lvl="3"/>
            <a:r>
              <a:rPr lang="en-US" dirty="0"/>
              <a:t>Select a meeting invite to see what the meeting's about, who's attending, and to respond to the meeting.</a:t>
            </a:r>
          </a:p>
          <a:p>
            <a:pPr lvl="2"/>
            <a:r>
              <a:rPr lang="en-US" b="1" dirty="0"/>
              <a:t>Schedule a meeting</a:t>
            </a:r>
          </a:p>
          <a:p>
            <a:pPr lvl="3"/>
            <a:r>
              <a:rPr lang="en-US" dirty="0"/>
              <a:t>Select </a:t>
            </a:r>
            <a:r>
              <a:rPr lang="en-US" b="1" dirty="0"/>
              <a:t>New meeting</a:t>
            </a:r>
            <a:r>
              <a:rPr lang="en-US" dirty="0"/>
              <a:t>.</a:t>
            </a:r>
          </a:p>
          <a:p>
            <a:pPr lvl="3"/>
            <a:r>
              <a:rPr lang="en-US" dirty="0"/>
              <a:t>Type in a meeting title and enter a location.</a:t>
            </a:r>
          </a:p>
          <a:p>
            <a:pPr lvl="3"/>
            <a:r>
              <a:rPr lang="en-US" dirty="0"/>
              <a:t>An online meeting is created by default.</a:t>
            </a:r>
          </a:p>
          <a:p>
            <a:pPr lvl="3"/>
            <a:r>
              <a:rPr lang="en-US" dirty="0"/>
              <a:t>Choose a start and end time, and add details if needed.</a:t>
            </a:r>
          </a:p>
          <a:p>
            <a:pPr lvl="3"/>
            <a:r>
              <a:rPr lang="en-US" dirty="0"/>
              <a:t>Enter names in the </a:t>
            </a:r>
            <a:r>
              <a:rPr lang="en-US" b="1" dirty="0"/>
              <a:t>Invite people</a:t>
            </a:r>
            <a:r>
              <a:rPr lang="en-US" dirty="0"/>
              <a:t> box to add them to the meeting.</a:t>
            </a:r>
          </a:p>
          <a:p>
            <a:pPr lvl="4"/>
            <a:r>
              <a:rPr lang="en-US" b="1" dirty="0"/>
              <a:t>Note:</a:t>
            </a:r>
            <a:r>
              <a:rPr lang="en-US" dirty="0"/>
              <a:t> To invite someone outside your organization, type in their email address and they'll get an invite to join as a guest — even if they don't have Microsoft Teams.</a:t>
            </a:r>
          </a:p>
          <a:p>
            <a:pPr lvl="3"/>
            <a:r>
              <a:rPr lang="en-US" dirty="0"/>
              <a:t>See everyone's availability in the </a:t>
            </a:r>
            <a:r>
              <a:rPr lang="en-US" b="1" dirty="0"/>
              <a:t>Attendees</a:t>
            </a:r>
            <a:r>
              <a:rPr lang="en-US" dirty="0"/>
              <a:t> list and, if needed, choose a suggested time or select </a:t>
            </a:r>
            <a:r>
              <a:rPr lang="en-US" b="1" dirty="0"/>
              <a:t>Scheduling assistant</a:t>
            </a:r>
            <a:r>
              <a:rPr lang="en-US" dirty="0"/>
              <a:t> to see more available times in a calendar view.</a:t>
            </a:r>
          </a:p>
          <a:p>
            <a:pPr lvl="3"/>
            <a:r>
              <a:rPr lang="en-US" dirty="0"/>
              <a:t>Under </a:t>
            </a:r>
            <a:r>
              <a:rPr lang="en-US" b="1" dirty="0"/>
              <a:t>Select a channel to meet in</a:t>
            </a:r>
            <a:r>
              <a:rPr lang="en-US" dirty="0"/>
              <a:t>, select the drop-down arrow to manage your meeting's privacy settings:</a:t>
            </a:r>
          </a:p>
          <a:p>
            <a:pPr lvl="3"/>
            <a:r>
              <a:rPr lang="en-US" dirty="0"/>
              <a:t>Select </a:t>
            </a:r>
            <a:r>
              <a:rPr lang="en-US" b="1" dirty="0"/>
              <a:t>None</a:t>
            </a:r>
            <a:r>
              <a:rPr lang="en-US" dirty="0"/>
              <a:t> to keep your meeting private.</a:t>
            </a:r>
          </a:p>
          <a:p>
            <a:pPr lvl="3"/>
            <a:r>
              <a:rPr lang="en-US" dirty="0"/>
              <a:t>Select a channel to open the meeting to team members.</a:t>
            </a:r>
          </a:p>
          <a:p>
            <a:pPr lvl="3"/>
            <a:r>
              <a:rPr lang="en-US" dirty="0"/>
              <a:t>If your meeting gets posted in a channel, it'll appear under the </a:t>
            </a:r>
            <a:r>
              <a:rPr lang="en-US" b="1" dirty="0"/>
              <a:t>Posts </a:t>
            </a:r>
            <a:r>
              <a:rPr lang="en-US" dirty="0"/>
              <a:t>tab. Team members can set agendas, share files, or add comments.</a:t>
            </a:r>
          </a:p>
        </p:txBody>
      </p:sp>
    </p:spTree>
    <p:extLst>
      <p:ext uri="{BB962C8B-B14F-4D97-AF65-F5344CB8AC3E}">
        <p14:creationId xmlns:p14="http://schemas.microsoft.com/office/powerpoint/2010/main" val="184400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67</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lstStyle/>
          <a:p>
            <a:r>
              <a:rPr lang="en-US" sz="2000" dirty="0"/>
              <a:t>You will see the following screen when you click on “Show Your Screen During a Meeting” </a:t>
            </a:r>
          </a:p>
          <a:p>
            <a:pPr lvl="1"/>
            <a:r>
              <a:rPr lang="en-US" sz="1800" dirty="0"/>
              <a:t>In Microsoft Teams, you can show your desktop, a specific app, presentation, or any file while in a meeting.</a:t>
            </a:r>
          </a:p>
        </p:txBody>
      </p:sp>
      <p:pic>
        <p:nvPicPr>
          <p:cNvPr id="3" name="Picture 2"/>
          <p:cNvPicPr>
            <a:picLocks noChangeAspect="1"/>
          </p:cNvPicPr>
          <p:nvPr/>
        </p:nvPicPr>
        <p:blipFill rotWithShape="1">
          <a:blip r:embed="rId4"/>
          <a:srcRect b="2554"/>
          <a:stretch/>
        </p:blipFill>
        <p:spPr>
          <a:xfrm>
            <a:off x="1164431" y="2971801"/>
            <a:ext cx="6815138"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3898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68</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lstStyle/>
          <a:p>
            <a:r>
              <a:rPr lang="en-US" dirty="0"/>
              <a:t>You will see the following screen when you click on “Show Your Screen During a Meeting” </a:t>
            </a:r>
          </a:p>
          <a:p>
            <a:pPr lvl="1"/>
            <a:r>
              <a:rPr lang="en-US" dirty="0"/>
              <a:t>In Microsoft Teams, you can show your desktop, a specific app, presentation, or any file while in a meeting.</a:t>
            </a:r>
          </a:p>
          <a:p>
            <a:pPr lvl="2"/>
            <a:r>
              <a:rPr lang="en-US" dirty="0"/>
              <a:t>1. Select Share </a:t>
            </a:r>
            <a:r>
              <a:rPr lang="en-US" dirty="0" err="1"/>
              <a:t>Share</a:t>
            </a:r>
            <a:r>
              <a:rPr lang="en-US" dirty="0"/>
              <a:t> screen button.</a:t>
            </a:r>
          </a:p>
          <a:p>
            <a:pPr lvl="2"/>
            <a:r>
              <a:rPr lang="en-US" dirty="0"/>
              <a:t>2. Select what you want to share:</a:t>
            </a:r>
          </a:p>
          <a:p>
            <a:pPr lvl="3"/>
            <a:r>
              <a:rPr lang="en-US" dirty="0"/>
              <a:t>Desktop lets you show everything on your screen.</a:t>
            </a:r>
          </a:p>
          <a:p>
            <a:pPr lvl="3"/>
            <a:r>
              <a:rPr lang="en-US" dirty="0"/>
              <a:t>Window lets you show a specific app.</a:t>
            </a:r>
          </a:p>
          <a:p>
            <a:pPr lvl="3"/>
            <a:r>
              <a:rPr lang="en-US" dirty="0"/>
              <a:t>PowerPoint lets you show a presentation.</a:t>
            </a:r>
          </a:p>
          <a:p>
            <a:pPr lvl="3"/>
            <a:r>
              <a:rPr lang="en-US" dirty="0"/>
              <a:t>Browse lets you find the file you want to show.</a:t>
            </a:r>
          </a:p>
          <a:p>
            <a:pPr lvl="2"/>
            <a:r>
              <a:rPr lang="en-US" dirty="0"/>
              <a:t>3. After you select what you want to show, a red border surrounds what you're sharing.</a:t>
            </a:r>
          </a:p>
          <a:p>
            <a:pPr lvl="2"/>
            <a:r>
              <a:rPr lang="en-US" dirty="0"/>
              <a:t>4. Select Stop sharing to stop showing your screen.</a:t>
            </a:r>
          </a:p>
          <a:p>
            <a:endParaRPr lang="en-US" dirty="0"/>
          </a:p>
          <a:p>
            <a:endParaRPr lang="en-US" dirty="0"/>
          </a:p>
        </p:txBody>
      </p:sp>
    </p:spTree>
    <p:extLst>
      <p:ext uri="{BB962C8B-B14F-4D97-AF65-F5344CB8AC3E}">
        <p14:creationId xmlns:p14="http://schemas.microsoft.com/office/powerpoint/2010/main" val="195042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69</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lstStyle/>
          <a:p>
            <a:r>
              <a:rPr lang="en-US" dirty="0"/>
              <a:t>You will see the following screen when you click on “Show PowerPoint Slides in Meeting”</a:t>
            </a:r>
          </a:p>
        </p:txBody>
      </p:sp>
      <p:pic>
        <p:nvPicPr>
          <p:cNvPr id="4" name="Picture 3"/>
          <p:cNvPicPr>
            <a:picLocks noChangeAspect="1"/>
          </p:cNvPicPr>
          <p:nvPr/>
        </p:nvPicPr>
        <p:blipFill rotWithShape="1">
          <a:blip r:embed="rId4"/>
          <a:srcRect r="36193"/>
          <a:stretch/>
        </p:blipFill>
        <p:spPr>
          <a:xfrm>
            <a:off x="1981200" y="2438400"/>
            <a:ext cx="5181600" cy="3805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6275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0" indent="0">
              <a:buNone/>
            </a:pPr>
            <a:r>
              <a:rPr lang="en-US" sz="2000" b="1" u="sng" dirty="0"/>
              <a:t>Step 3: </a:t>
            </a:r>
            <a:r>
              <a:rPr lang="en-US" sz="2000" u="sng" dirty="0"/>
              <a:t>Turn on your speaker, audio, and webcam. </a:t>
            </a:r>
          </a:p>
          <a:p>
            <a:r>
              <a:rPr lang="en-US" sz="2000" dirty="0"/>
              <a:t>Click on each icon to turn on these features. The icons will appear white when turned off.</a:t>
            </a:r>
          </a:p>
          <a:p>
            <a:endParaRPr lang="en-US" sz="2000" dirty="0"/>
          </a:p>
          <a:p>
            <a:r>
              <a:rPr lang="en-US" sz="2000" dirty="0"/>
              <a:t>The icons will change color when turned on. After turning on your webcam, select “Start Sharing” in the webcam box.</a:t>
            </a:r>
          </a:p>
          <a:p>
            <a:pPr marL="0" indent="0">
              <a:buNone/>
            </a:pPr>
            <a:r>
              <a:rPr lang="en-US" sz="2000" dirty="0"/>
              <a:t> </a:t>
            </a:r>
          </a:p>
          <a:p>
            <a:r>
              <a:rPr lang="en-US" sz="2000" dirty="0"/>
              <a:t>The webcam can also be turned on directly from the webcam box.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a:t>
            </a:fld>
            <a:endParaRPr lang="en-US" dirty="0"/>
          </a:p>
        </p:txBody>
      </p:sp>
      <p:sp>
        <p:nvSpPr>
          <p:cNvPr id="2" name="Title 1"/>
          <p:cNvSpPr>
            <a:spLocks noGrp="1"/>
          </p:cNvSpPr>
          <p:nvPr>
            <p:ph type="title"/>
          </p:nvPr>
        </p:nvSpPr>
        <p:spPr/>
        <p:txBody>
          <a:bodyPr/>
          <a:lstStyle/>
          <a:p>
            <a:r>
              <a:rPr lang="en-US" dirty="0"/>
              <a:t>ADOBE CONNECT</a:t>
            </a:r>
          </a:p>
        </p:txBody>
      </p:sp>
      <p:pic>
        <p:nvPicPr>
          <p:cNvPr id="8" name="Picture 7"/>
          <p:cNvPicPr>
            <a:picLocks noChangeAspect="1"/>
          </p:cNvPicPr>
          <p:nvPr/>
        </p:nvPicPr>
        <p:blipFill>
          <a:blip r:embed="rId3"/>
          <a:stretch>
            <a:fillRect/>
          </a:stretch>
        </p:blipFill>
        <p:spPr>
          <a:xfrm>
            <a:off x="723900" y="2514600"/>
            <a:ext cx="5219700" cy="342900"/>
          </a:xfrm>
          <a:prstGeom prst="rect">
            <a:avLst/>
          </a:prstGeom>
        </p:spPr>
      </p:pic>
      <p:pic>
        <p:nvPicPr>
          <p:cNvPr id="9" name="Picture 8"/>
          <p:cNvPicPr>
            <a:picLocks noChangeAspect="1"/>
          </p:cNvPicPr>
          <p:nvPr/>
        </p:nvPicPr>
        <p:blipFill>
          <a:blip r:embed="rId4"/>
          <a:stretch>
            <a:fillRect/>
          </a:stretch>
        </p:blipFill>
        <p:spPr>
          <a:xfrm>
            <a:off x="696109" y="3581400"/>
            <a:ext cx="5257800" cy="342900"/>
          </a:xfrm>
          <a:prstGeom prst="rect">
            <a:avLst/>
          </a:prstGeom>
        </p:spPr>
      </p:pic>
      <p:pic>
        <p:nvPicPr>
          <p:cNvPr id="3" name="Picture 2"/>
          <p:cNvPicPr>
            <a:picLocks noChangeAspect="1"/>
          </p:cNvPicPr>
          <p:nvPr/>
        </p:nvPicPr>
        <p:blipFill>
          <a:blip r:embed="rId5"/>
          <a:stretch>
            <a:fillRect/>
          </a:stretch>
        </p:blipFill>
        <p:spPr>
          <a:xfrm>
            <a:off x="723900" y="4317745"/>
            <a:ext cx="2369009" cy="1388175"/>
          </a:xfrm>
          <a:prstGeom prst="rect">
            <a:avLst/>
          </a:prstGeom>
        </p:spPr>
      </p:pic>
      <p:pic>
        <p:nvPicPr>
          <p:cNvPr id="14" name="Picture 10" descr="Adobe Connect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6513" y="0"/>
            <a:ext cx="1207487" cy="11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844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70</a:t>
            </a:fld>
            <a:endParaRPr lang="en-US" dirty="0"/>
          </a:p>
        </p:txBody>
      </p:sp>
      <p:sp>
        <p:nvSpPr>
          <p:cNvPr id="2" name="Title 1"/>
          <p:cNvSpPr>
            <a:spLocks noGrp="1"/>
          </p:cNvSpPr>
          <p:nvPr>
            <p:ph type="title"/>
          </p:nvPr>
        </p:nvSpPr>
        <p:spPr>
          <a:xfrm>
            <a:off x="457200" y="838200"/>
            <a:ext cx="8229600" cy="609600"/>
          </a:xfrm>
        </p:spPr>
        <p:txBody>
          <a:bodyPr/>
          <a:lstStyle/>
          <a:p>
            <a:r>
              <a:rPr lang="en-US" dirty="0"/>
              <a:t>MS TEAMS</a:t>
            </a:r>
          </a:p>
        </p:txBody>
      </p:sp>
      <p:pic>
        <p:nvPicPr>
          <p:cNvPr id="8" name="Picture 20" descr="Microsoft Team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4416" y="0"/>
            <a:ext cx="1559584" cy="1559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617199"/>
            <a:ext cx="8229600" cy="4800600"/>
          </a:xfrm>
        </p:spPr>
        <p:txBody>
          <a:bodyPr/>
          <a:lstStyle/>
          <a:p>
            <a:r>
              <a:rPr lang="en-US" dirty="0"/>
              <a:t>You will see the following screen when you click on “Show PowerPoint Slides in Meeting”</a:t>
            </a:r>
          </a:p>
          <a:p>
            <a:pPr lvl="1"/>
            <a:r>
              <a:rPr lang="en-US" dirty="0"/>
              <a:t>If you need to present in an online meeting, show your PowerPoint slides right from the Microsoft Teams meeting menu.</a:t>
            </a:r>
          </a:p>
          <a:p>
            <a:pPr lvl="2"/>
            <a:r>
              <a:rPr lang="en-US" b="1" dirty="0"/>
              <a:t>If you're a presenter</a:t>
            </a:r>
          </a:p>
          <a:p>
            <a:pPr lvl="3"/>
            <a:r>
              <a:rPr lang="en-US" dirty="0"/>
              <a:t>Select </a:t>
            </a:r>
            <a:r>
              <a:rPr lang="en-US" b="1" dirty="0"/>
              <a:t>Share</a:t>
            </a:r>
            <a:r>
              <a:rPr lang="en-US" dirty="0"/>
              <a:t>.</a:t>
            </a:r>
          </a:p>
          <a:p>
            <a:pPr lvl="3"/>
            <a:r>
              <a:rPr lang="en-US" dirty="0"/>
              <a:t>Choose a presentation under the </a:t>
            </a:r>
            <a:r>
              <a:rPr lang="en-US" b="1" dirty="0"/>
              <a:t>PowerPoint</a:t>
            </a:r>
            <a:r>
              <a:rPr lang="en-US" dirty="0"/>
              <a:t> category.</a:t>
            </a:r>
          </a:p>
          <a:p>
            <a:pPr lvl="2"/>
            <a:r>
              <a:rPr lang="en-US" b="1" dirty="0"/>
              <a:t>If you're a meeting participant</a:t>
            </a:r>
          </a:p>
          <a:p>
            <a:pPr lvl="3"/>
            <a:r>
              <a:rPr lang="en-US" dirty="0"/>
              <a:t>Select </a:t>
            </a:r>
            <a:r>
              <a:rPr lang="en-US" b="1" dirty="0"/>
              <a:t>Navigate forward</a:t>
            </a:r>
            <a:r>
              <a:rPr lang="en-US" dirty="0"/>
              <a:t> to move forward in a presentation without interrupting the presenter.	</a:t>
            </a:r>
          </a:p>
          <a:p>
            <a:pPr lvl="3"/>
            <a:r>
              <a:rPr lang="en-US" b="1" dirty="0"/>
              <a:t>Note:</a:t>
            </a:r>
            <a:r>
              <a:rPr lang="en-US" dirty="0"/>
              <a:t> The presenter must share the file from the PowerPoint category in order for participants to skip around during a presentation.</a:t>
            </a:r>
          </a:p>
          <a:p>
            <a:pPr lvl="3"/>
            <a:r>
              <a:rPr lang="en-US" dirty="0"/>
              <a:t>Select </a:t>
            </a:r>
            <a:r>
              <a:rPr lang="en-US" b="1" dirty="0"/>
              <a:t>To presenter</a:t>
            </a:r>
            <a:r>
              <a:rPr lang="en-US" dirty="0"/>
              <a:t> to sync your view back to the presenter's when you want.</a:t>
            </a:r>
          </a:p>
          <a:p>
            <a:endParaRPr lang="en-US" dirty="0"/>
          </a:p>
        </p:txBody>
      </p:sp>
    </p:spTree>
    <p:extLst>
      <p:ext uri="{BB962C8B-B14F-4D97-AF65-F5344CB8AC3E}">
        <p14:creationId xmlns:p14="http://schemas.microsoft.com/office/powerpoint/2010/main" val="2294715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28600" y="1143125"/>
            <a:ext cx="8229600" cy="4952875"/>
          </a:xfrm>
        </p:spPr>
        <p:txBody>
          <a:bodyPr>
            <a:normAutofit/>
          </a:bodyPr>
          <a:lstStyle/>
          <a:p>
            <a:r>
              <a:rPr lang="en-US" dirty="0"/>
              <a:t>Coding for </a:t>
            </a:r>
            <a:r>
              <a:rPr lang="en-US" b="1" u="sng" dirty="0"/>
              <a:t>full tele-</a:t>
            </a:r>
            <a:r>
              <a:rPr lang="en-US" b="1" u="sng" dirty="0" err="1"/>
              <a:t>BH</a:t>
            </a:r>
            <a:r>
              <a:rPr lang="en-US" b="1" u="sng" dirty="0"/>
              <a:t> encounters</a:t>
            </a:r>
            <a:r>
              <a:rPr lang="en-US" dirty="0"/>
              <a:t>: </a:t>
            </a:r>
          </a:p>
          <a:p>
            <a:pPr lvl="1"/>
            <a:r>
              <a:rPr lang="en-US" dirty="0"/>
              <a:t>Enter encounter as an FTR TELMED or a SPEC TELMED (as applicable)</a:t>
            </a:r>
          </a:p>
          <a:p>
            <a:pPr lvl="1"/>
            <a:r>
              <a:rPr lang="en-US" dirty="0"/>
              <a:t>Document time spent on therapy and </a:t>
            </a:r>
            <a:r>
              <a:rPr lang="en-US" dirty="0" err="1"/>
              <a:t>E&amp;M</a:t>
            </a:r>
            <a:r>
              <a:rPr lang="en-US" dirty="0"/>
              <a:t> at top of note</a:t>
            </a:r>
          </a:p>
          <a:p>
            <a:pPr lvl="1"/>
            <a:r>
              <a:rPr lang="en-US" b="1" dirty="0"/>
              <a:t>In the A/P module, document CPT codes as you would a normal face-to-face encounter</a:t>
            </a:r>
          </a:p>
          <a:p>
            <a:pPr lvl="1"/>
            <a:r>
              <a:rPr lang="en-US" dirty="0"/>
              <a:t>In the Disposition module:</a:t>
            </a:r>
          </a:p>
          <a:p>
            <a:pPr lvl="2"/>
            <a:r>
              <a:rPr lang="en-US" dirty="0"/>
              <a:t>Prescribers should select the appropriate E&amp;M code just as they normally would (unless doing therapy only), and non-prescribers should select 99499 or leave it blank.</a:t>
            </a:r>
          </a:p>
          <a:p>
            <a:pPr lvl="2"/>
            <a:r>
              <a:rPr lang="en-US" b="1" dirty="0"/>
              <a:t>Click on the arrow to the right of ‘Modifiers.’  Scroll and select ‘95.’ </a:t>
            </a:r>
            <a:r>
              <a:rPr lang="en-US" dirty="0"/>
              <a:t>This indicates it is a tele-health encounter, either from MTF-to-home or from home-to-home. If there is a connection problem and the provider completes the encounter by phone, the encounter should still be documented using the 95 modifier.</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71</a:t>
            </a:fld>
            <a:endParaRPr lang="en-US" dirty="0"/>
          </a:p>
        </p:txBody>
      </p:sp>
      <p:sp>
        <p:nvSpPr>
          <p:cNvPr id="2" name="Title 1"/>
          <p:cNvSpPr>
            <a:spLocks noGrp="1"/>
          </p:cNvSpPr>
          <p:nvPr>
            <p:ph type="title"/>
          </p:nvPr>
        </p:nvSpPr>
        <p:spPr>
          <a:xfrm>
            <a:off x="444500" y="203325"/>
            <a:ext cx="8229600" cy="914400"/>
          </a:xfrm>
        </p:spPr>
        <p:txBody>
          <a:bodyPr/>
          <a:lstStyle/>
          <a:p>
            <a:r>
              <a:rPr lang="en-US" dirty="0"/>
              <a:t>CODING</a:t>
            </a:r>
          </a:p>
        </p:txBody>
      </p:sp>
    </p:spTree>
    <p:extLst>
      <p:ext uri="{BB962C8B-B14F-4D97-AF65-F5344CB8AC3E}">
        <p14:creationId xmlns:p14="http://schemas.microsoft.com/office/powerpoint/2010/main" val="273033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28600" y="1143125"/>
            <a:ext cx="8229600" cy="4952875"/>
          </a:xfrm>
        </p:spPr>
        <p:txBody>
          <a:bodyPr>
            <a:normAutofit/>
          </a:bodyPr>
          <a:lstStyle/>
          <a:p>
            <a:r>
              <a:rPr lang="en-US" dirty="0"/>
              <a:t>Coding for </a:t>
            </a:r>
            <a:r>
              <a:rPr lang="en-US" b="1" u="sng" dirty="0"/>
              <a:t>full tele-</a:t>
            </a:r>
            <a:r>
              <a:rPr lang="en-US" b="1" u="sng" dirty="0" err="1"/>
              <a:t>BH</a:t>
            </a:r>
            <a:r>
              <a:rPr lang="en-US" b="1" u="sng" dirty="0"/>
              <a:t> encounters</a:t>
            </a:r>
            <a:r>
              <a:rPr lang="en-US" dirty="0"/>
              <a:t>: </a:t>
            </a:r>
          </a:p>
          <a:p>
            <a:pPr lvl="1"/>
            <a:r>
              <a:rPr lang="en-US" dirty="0"/>
              <a:t>Non-prescribers should also be adding the modifier 95 but not in the same place as prescribers.</a:t>
            </a:r>
          </a:p>
          <a:p>
            <a:pPr lvl="2"/>
            <a:r>
              <a:rPr lang="en-US" dirty="0"/>
              <a:t>For non-prescribers, modifier 95 should be added in the A/P section of the note by clicking on the procedure CPT code (90837 for individual and 90853 for group) and then adding 95 there.</a:t>
            </a:r>
          </a:p>
          <a:p>
            <a:pPr lvl="2"/>
            <a:r>
              <a:rPr lang="en-US" dirty="0"/>
              <a:t>For an IOP session, which applied to only some clinics and providers, the system will not allow you to add modifier 95 to a S9480 procedure code.</a:t>
            </a:r>
          </a:p>
          <a:p>
            <a:pPr lvl="3"/>
            <a:r>
              <a:rPr lang="en-US" dirty="0"/>
              <a:t>Instead it should be added in the Disposition section following the same instruction as prescriber (see previous slide).</a:t>
            </a:r>
          </a:p>
          <a:p>
            <a:pPr lvl="3"/>
            <a:endParaRPr lang="en-US"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72</a:t>
            </a:fld>
            <a:endParaRPr lang="en-US" dirty="0"/>
          </a:p>
        </p:txBody>
      </p:sp>
      <p:sp>
        <p:nvSpPr>
          <p:cNvPr id="2" name="Title 1"/>
          <p:cNvSpPr>
            <a:spLocks noGrp="1"/>
          </p:cNvSpPr>
          <p:nvPr>
            <p:ph type="title"/>
          </p:nvPr>
        </p:nvSpPr>
        <p:spPr>
          <a:xfrm>
            <a:off x="444500" y="203325"/>
            <a:ext cx="8229600" cy="914400"/>
          </a:xfrm>
        </p:spPr>
        <p:txBody>
          <a:bodyPr/>
          <a:lstStyle/>
          <a:p>
            <a:r>
              <a:rPr lang="en-US" dirty="0"/>
              <a:t>CODING</a:t>
            </a:r>
          </a:p>
        </p:txBody>
      </p:sp>
    </p:spTree>
    <p:extLst>
      <p:ext uri="{BB962C8B-B14F-4D97-AF65-F5344CB8AC3E}">
        <p14:creationId xmlns:p14="http://schemas.microsoft.com/office/powerpoint/2010/main" val="2557593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73</a:t>
            </a:fld>
            <a:endParaRPr lang="en-US" dirty="0"/>
          </a:p>
        </p:txBody>
      </p:sp>
      <p:sp>
        <p:nvSpPr>
          <p:cNvPr id="2" name="Title 1"/>
          <p:cNvSpPr>
            <a:spLocks noGrp="1"/>
          </p:cNvSpPr>
          <p:nvPr>
            <p:ph type="title"/>
          </p:nvPr>
        </p:nvSpPr>
        <p:spPr/>
        <p:txBody>
          <a:bodyPr/>
          <a:lstStyle/>
          <a:p>
            <a:r>
              <a:rPr lang="en-US" dirty="0"/>
              <a:t>CODING</a:t>
            </a:r>
          </a:p>
        </p:txBody>
      </p:sp>
      <p:grpSp>
        <p:nvGrpSpPr>
          <p:cNvPr id="3" name="Group 2"/>
          <p:cNvGrpSpPr/>
          <p:nvPr/>
        </p:nvGrpSpPr>
        <p:grpSpPr>
          <a:xfrm>
            <a:off x="2514600" y="1604897"/>
            <a:ext cx="5634876" cy="2220843"/>
            <a:chOff x="2514600" y="1604897"/>
            <a:chExt cx="5634876" cy="2220843"/>
          </a:xfrm>
        </p:grpSpPr>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187440"/>
              <a:ext cx="3914775" cy="1638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514600" y="1604897"/>
              <a:ext cx="56348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00100" algn="l"/>
                </a:tabLst>
                <a:defRPr>
                  <a:solidFill>
                    <a:schemeClr val="tx1"/>
                  </a:solidFill>
                  <a:latin typeface="Arial" panose="020B0604020202020204" pitchFamily="34" charset="0"/>
                </a:defRPr>
              </a:lvl1pPr>
              <a:lvl2pPr eaLnBrk="0" fontAlgn="base" hangingPunct="0">
                <a:spcBef>
                  <a:spcPct val="0"/>
                </a:spcBef>
                <a:spcAft>
                  <a:spcPct val="0"/>
                </a:spcAft>
                <a:tabLst>
                  <a:tab pos="800100" algn="l"/>
                </a:tabLst>
                <a:defRPr>
                  <a:solidFill>
                    <a:schemeClr val="tx1"/>
                  </a:solidFill>
                  <a:latin typeface="Arial" panose="020B0604020202020204" pitchFamily="34" charset="0"/>
                </a:defRPr>
              </a:lvl2pPr>
              <a:lvl3pPr eaLnBrk="0" fontAlgn="base" hangingPunct="0">
                <a:spcBef>
                  <a:spcPct val="0"/>
                </a:spcBef>
                <a:spcAft>
                  <a:spcPct val="0"/>
                </a:spcAft>
                <a:tabLst>
                  <a:tab pos="800100" algn="l"/>
                </a:tabLst>
                <a:defRPr>
                  <a:solidFill>
                    <a:schemeClr val="tx1"/>
                  </a:solidFill>
                  <a:latin typeface="Arial" panose="020B0604020202020204" pitchFamily="34" charset="0"/>
                </a:defRPr>
              </a:lvl3pPr>
              <a:lvl4pPr eaLnBrk="0" fontAlgn="base" hangingPunct="0">
                <a:spcBef>
                  <a:spcPct val="0"/>
                </a:spcBef>
                <a:spcAft>
                  <a:spcPct val="0"/>
                </a:spcAft>
                <a:tabLst>
                  <a:tab pos="800100" algn="l"/>
                </a:tabLst>
                <a:defRPr>
                  <a:solidFill>
                    <a:schemeClr val="tx1"/>
                  </a:solidFill>
                  <a:latin typeface="Arial" panose="020B0604020202020204" pitchFamily="34" charset="0"/>
                </a:defRPr>
              </a:lvl4pPr>
              <a:lvl5pPr eaLnBrk="0" fontAlgn="base" hangingPunct="0">
                <a:spcBef>
                  <a:spcPct val="0"/>
                </a:spcBef>
                <a:spcAft>
                  <a:spcPct val="0"/>
                </a:spcAft>
                <a:tabLst>
                  <a:tab pos="800100" algn="l"/>
                </a:tabLst>
                <a:defRPr>
                  <a:solidFill>
                    <a:schemeClr val="tx1"/>
                  </a:solidFill>
                  <a:latin typeface="Arial" panose="020B0604020202020204" pitchFamily="34" charset="0"/>
                </a:defRPr>
              </a:lvl5pPr>
              <a:lvl6pPr eaLnBrk="0" fontAlgn="base" hangingPunct="0">
                <a:spcBef>
                  <a:spcPct val="0"/>
                </a:spcBef>
                <a:spcAft>
                  <a:spcPct val="0"/>
                </a:spcAft>
                <a:tabLst>
                  <a:tab pos="800100" algn="l"/>
                </a:tabLst>
                <a:defRPr>
                  <a:solidFill>
                    <a:schemeClr val="tx1"/>
                  </a:solidFill>
                  <a:latin typeface="Arial" panose="020B0604020202020204" pitchFamily="34" charset="0"/>
                </a:defRPr>
              </a:lvl6pPr>
              <a:lvl7pPr eaLnBrk="0" fontAlgn="base" hangingPunct="0">
                <a:spcBef>
                  <a:spcPct val="0"/>
                </a:spcBef>
                <a:spcAft>
                  <a:spcPct val="0"/>
                </a:spcAft>
                <a:tabLst>
                  <a:tab pos="800100" algn="l"/>
                </a:tabLst>
                <a:defRPr>
                  <a:solidFill>
                    <a:schemeClr val="tx1"/>
                  </a:solidFill>
                  <a:latin typeface="Arial" panose="020B0604020202020204" pitchFamily="34" charset="0"/>
                </a:defRPr>
              </a:lvl7pPr>
              <a:lvl8pPr eaLnBrk="0" fontAlgn="base" hangingPunct="0">
                <a:spcBef>
                  <a:spcPct val="0"/>
                </a:spcBef>
                <a:spcAft>
                  <a:spcPct val="0"/>
                </a:spcAft>
                <a:tabLst>
                  <a:tab pos="800100" algn="l"/>
                </a:tabLst>
                <a:defRPr>
                  <a:solidFill>
                    <a:schemeClr val="tx1"/>
                  </a:solidFill>
                  <a:latin typeface="Arial" panose="020B0604020202020204" pitchFamily="34" charset="0"/>
                </a:defRPr>
              </a:lvl8pPr>
              <a:lvl9pPr eaLnBrk="0" fontAlgn="base" hangingPunct="0">
                <a:spcBef>
                  <a:spcPct val="0"/>
                </a:spcBef>
                <a:spcAft>
                  <a:spcPct val="0"/>
                </a:spcAft>
                <a:tabLst>
                  <a:tab pos="800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00100" algn="l"/>
                </a:tabLst>
              </a:pPr>
              <a:r>
                <a:rPr kumimoji="0" lang="en-US" altLang="en-US" sz="1100" b="1"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For </a:t>
              </a:r>
              <a:r>
                <a:rPr kumimoji="0" lang="en-US" altLang="en-US" sz="11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Full (Audio/Visual) Tele-</a:t>
              </a:r>
              <a:r>
                <a:rPr kumimoji="0" lang="en-US" altLang="en-US" sz="1100" b="1" i="0" u="sng"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BH</a:t>
              </a:r>
              <a:r>
                <a:rPr kumimoji="0" lang="en-US" altLang="en-US" sz="11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Encounters: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0100" algn="l"/>
                </a:tabLst>
              </a:pPr>
              <a:r>
                <a:rPr kumimoji="0" lang="en-US" altLang="en-US"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For Provider-to-Location-other-than-MTF, i.e. MTF-to-Home or Home-to-Home (95 modifier):</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01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 name="Group 6"/>
          <p:cNvGrpSpPr/>
          <p:nvPr/>
        </p:nvGrpSpPr>
        <p:grpSpPr>
          <a:xfrm>
            <a:off x="2524124" y="4072950"/>
            <a:ext cx="3895725" cy="2155254"/>
            <a:chOff x="2514600" y="3785036"/>
            <a:chExt cx="3895725" cy="2155254"/>
          </a:xfrm>
        </p:grpSpPr>
        <p:pic>
          <p:nvPicPr>
            <p:cNvPr id="204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282940"/>
              <a:ext cx="3895725" cy="1657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2514600" y="3785036"/>
              <a:ext cx="198483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00100" algn="l"/>
                </a:tabLst>
                <a:defRPr>
                  <a:solidFill>
                    <a:schemeClr val="tx1"/>
                  </a:solidFill>
                  <a:latin typeface="Arial" panose="020B0604020202020204" pitchFamily="34" charset="0"/>
                </a:defRPr>
              </a:lvl1pPr>
              <a:lvl2pPr eaLnBrk="0" fontAlgn="base" hangingPunct="0">
                <a:spcBef>
                  <a:spcPct val="0"/>
                </a:spcBef>
                <a:spcAft>
                  <a:spcPct val="0"/>
                </a:spcAft>
                <a:tabLst>
                  <a:tab pos="800100" algn="l"/>
                </a:tabLst>
                <a:defRPr>
                  <a:solidFill>
                    <a:schemeClr val="tx1"/>
                  </a:solidFill>
                  <a:latin typeface="Arial" panose="020B0604020202020204" pitchFamily="34" charset="0"/>
                </a:defRPr>
              </a:lvl2pPr>
              <a:lvl3pPr eaLnBrk="0" fontAlgn="base" hangingPunct="0">
                <a:spcBef>
                  <a:spcPct val="0"/>
                </a:spcBef>
                <a:spcAft>
                  <a:spcPct val="0"/>
                </a:spcAft>
                <a:tabLst>
                  <a:tab pos="800100" algn="l"/>
                </a:tabLst>
                <a:defRPr>
                  <a:solidFill>
                    <a:schemeClr val="tx1"/>
                  </a:solidFill>
                  <a:latin typeface="Arial" panose="020B0604020202020204" pitchFamily="34" charset="0"/>
                </a:defRPr>
              </a:lvl3pPr>
              <a:lvl4pPr eaLnBrk="0" fontAlgn="base" hangingPunct="0">
                <a:spcBef>
                  <a:spcPct val="0"/>
                </a:spcBef>
                <a:spcAft>
                  <a:spcPct val="0"/>
                </a:spcAft>
                <a:tabLst>
                  <a:tab pos="800100" algn="l"/>
                </a:tabLst>
                <a:defRPr>
                  <a:solidFill>
                    <a:schemeClr val="tx1"/>
                  </a:solidFill>
                  <a:latin typeface="Arial" panose="020B0604020202020204" pitchFamily="34" charset="0"/>
                </a:defRPr>
              </a:lvl4pPr>
              <a:lvl5pPr eaLnBrk="0" fontAlgn="base" hangingPunct="0">
                <a:spcBef>
                  <a:spcPct val="0"/>
                </a:spcBef>
                <a:spcAft>
                  <a:spcPct val="0"/>
                </a:spcAft>
                <a:tabLst>
                  <a:tab pos="800100" algn="l"/>
                </a:tabLst>
                <a:defRPr>
                  <a:solidFill>
                    <a:schemeClr val="tx1"/>
                  </a:solidFill>
                  <a:latin typeface="Arial" panose="020B0604020202020204" pitchFamily="34" charset="0"/>
                </a:defRPr>
              </a:lvl5pPr>
              <a:lvl6pPr eaLnBrk="0" fontAlgn="base" hangingPunct="0">
                <a:spcBef>
                  <a:spcPct val="0"/>
                </a:spcBef>
                <a:spcAft>
                  <a:spcPct val="0"/>
                </a:spcAft>
                <a:tabLst>
                  <a:tab pos="800100" algn="l"/>
                </a:tabLst>
                <a:defRPr>
                  <a:solidFill>
                    <a:schemeClr val="tx1"/>
                  </a:solidFill>
                  <a:latin typeface="Arial" panose="020B0604020202020204" pitchFamily="34" charset="0"/>
                </a:defRPr>
              </a:lvl6pPr>
              <a:lvl7pPr eaLnBrk="0" fontAlgn="base" hangingPunct="0">
                <a:spcBef>
                  <a:spcPct val="0"/>
                </a:spcBef>
                <a:spcAft>
                  <a:spcPct val="0"/>
                </a:spcAft>
                <a:tabLst>
                  <a:tab pos="800100" algn="l"/>
                </a:tabLst>
                <a:defRPr>
                  <a:solidFill>
                    <a:schemeClr val="tx1"/>
                  </a:solidFill>
                  <a:latin typeface="Arial" panose="020B0604020202020204" pitchFamily="34" charset="0"/>
                </a:defRPr>
              </a:lvl7pPr>
              <a:lvl8pPr eaLnBrk="0" fontAlgn="base" hangingPunct="0">
                <a:spcBef>
                  <a:spcPct val="0"/>
                </a:spcBef>
                <a:spcAft>
                  <a:spcPct val="0"/>
                </a:spcAft>
                <a:tabLst>
                  <a:tab pos="800100" algn="l"/>
                </a:tabLst>
                <a:defRPr>
                  <a:solidFill>
                    <a:schemeClr val="tx1"/>
                  </a:solidFill>
                  <a:latin typeface="Arial" panose="020B0604020202020204" pitchFamily="34" charset="0"/>
                </a:defRPr>
              </a:lvl8pPr>
              <a:lvl9pPr eaLnBrk="0" fontAlgn="base" hangingPunct="0">
                <a:spcBef>
                  <a:spcPct val="0"/>
                </a:spcBef>
                <a:spcAft>
                  <a:spcPct val="0"/>
                </a:spcAft>
                <a:tabLst>
                  <a:tab pos="800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00100" algn="l"/>
                </a:tabLst>
              </a:pPr>
              <a:r>
                <a:rPr kumimoji="0" lang="en-US" altLang="en-US"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For MTF-to-MTF (GT modifier):</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01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6064839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957136"/>
            <a:ext cx="8229600" cy="4367463"/>
          </a:xfrm>
        </p:spPr>
        <p:txBody>
          <a:bodyPr>
            <a:normAutofit/>
          </a:bodyPr>
          <a:lstStyle/>
          <a:p>
            <a:r>
              <a:rPr lang="en-US" dirty="0"/>
              <a:t>Coding for </a:t>
            </a:r>
            <a:r>
              <a:rPr lang="en-US" b="1" u="sng" dirty="0"/>
              <a:t>Audio-only</a:t>
            </a:r>
            <a:r>
              <a:rPr lang="en-US" dirty="0"/>
              <a:t> encounters require the same procedures and consents as full tele-</a:t>
            </a:r>
            <a:r>
              <a:rPr lang="en-US" dirty="0" err="1"/>
              <a:t>BH</a:t>
            </a:r>
            <a:r>
              <a:rPr lang="en-US" dirty="0"/>
              <a:t> encounters:</a:t>
            </a:r>
          </a:p>
          <a:p>
            <a:pPr lvl="1"/>
            <a:r>
              <a:rPr lang="en-US" dirty="0"/>
              <a:t>Encounter should be entered as an FTR TELMED (not a T-CON)  </a:t>
            </a:r>
          </a:p>
          <a:p>
            <a:pPr lvl="1"/>
            <a:r>
              <a:rPr lang="en-US" dirty="0"/>
              <a:t>Document time spent on therapy and E&amp;M at top of note</a:t>
            </a:r>
          </a:p>
          <a:p>
            <a:pPr lvl="1"/>
            <a:r>
              <a:rPr lang="en-US" b="1" dirty="0"/>
              <a:t>In the A/P module, </a:t>
            </a:r>
            <a:r>
              <a:rPr lang="en-US" dirty="0"/>
              <a:t>enter the CPT code you would usually enter with a face-to-face encounter, then</a:t>
            </a:r>
            <a:r>
              <a:rPr lang="en-US" b="1" dirty="0"/>
              <a:t> click on the HCPCS radio button and enter the CPT code T2025</a:t>
            </a:r>
          </a:p>
          <a:p>
            <a:pPr lvl="1"/>
            <a:r>
              <a:rPr lang="en-US" dirty="0"/>
              <a:t>In the Disposition module, prescribers should select the appropriate E&amp;M code as they normally would (unless doing therapy only).  Non-prescribers should select 99499 or leave it blank.</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74</a:t>
            </a:fld>
            <a:endParaRPr lang="en-US" dirty="0"/>
          </a:p>
        </p:txBody>
      </p:sp>
      <p:sp>
        <p:nvSpPr>
          <p:cNvPr id="2" name="Title 1"/>
          <p:cNvSpPr>
            <a:spLocks noGrp="1"/>
          </p:cNvSpPr>
          <p:nvPr>
            <p:ph type="title"/>
          </p:nvPr>
        </p:nvSpPr>
        <p:spPr/>
        <p:txBody>
          <a:bodyPr/>
          <a:lstStyle/>
          <a:p>
            <a:r>
              <a:rPr lang="en-US" dirty="0"/>
              <a:t>CODING</a:t>
            </a:r>
          </a:p>
        </p:txBody>
      </p:sp>
    </p:spTree>
    <p:extLst>
      <p:ext uri="{BB962C8B-B14F-4D97-AF65-F5344CB8AC3E}">
        <p14:creationId xmlns:p14="http://schemas.microsoft.com/office/powerpoint/2010/main" val="1438456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75</a:t>
            </a:fld>
            <a:endParaRPr lang="en-US" dirty="0"/>
          </a:p>
        </p:txBody>
      </p:sp>
      <p:sp>
        <p:nvSpPr>
          <p:cNvPr id="2" name="Title 1"/>
          <p:cNvSpPr>
            <a:spLocks noGrp="1"/>
          </p:cNvSpPr>
          <p:nvPr>
            <p:ph type="title"/>
          </p:nvPr>
        </p:nvSpPr>
        <p:spPr/>
        <p:txBody>
          <a:bodyPr/>
          <a:lstStyle/>
          <a:p>
            <a:r>
              <a:rPr lang="en-US" dirty="0"/>
              <a:t>CODING</a:t>
            </a:r>
          </a:p>
        </p:txBody>
      </p:sp>
      <p:grpSp>
        <p:nvGrpSpPr>
          <p:cNvPr id="5" name="Group 4"/>
          <p:cNvGrpSpPr/>
          <p:nvPr/>
        </p:nvGrpSpPr>
        <p:grpSpPr>
          <a:xfrm>
            <a:off x="304800" y="1752600"/>
            <a:ext cx="8610600" cy="3825732"/>
            <a:chOff x="1371600" y="1909615"/>
            <a:chExt cx="6553200" cy="2976458"/>
          </a:xfrm>
        </p:grpSpPr>
        <p:sp>
          <p:nvSpPr>
            <p:cNvPr id="3" name="Rectangle 2"/>
            <p:cNvSpPr>
              <a:spLocks noChangeArrowheads="1"/>
            </p:cNvSpPr>
            <p:nvPr/>
          </p:nvSpPr>
          <p:spPr bwMode="auto">
            <a:xfrm>
              <a:off x="1371600" y="1909615"/>
              <a:ext cx="3291946" cy="48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00100" algn="l"/>
                </a:tabLst>
                <a:defRPr>
                  <a:solidFill>
                    <a:schemeClr val="tx1"/>
                  </a:solidFill>
                  <a:latin typeface="Arial" panose="020B0604020202020204" pitchFamily="34" charset="0"/>
                </a:defRPr>
              </a:lvl1pPr>
              <a:lvl2pPr eaLnBrk="0" fontAlgn="base" hangingPunct="0">
                <a:spcBef>
                  <a:spcPct val="0"/>
                </a:spcBef>
                <a:spcAft>
                  <a:spcPct val="0"/>
                </a:spcAft>
                <a:tabLst>
                  <a:tab pos="800100" algn="l"/>
                </a:tabLst>
                <a:defRPr>
                  <a:solidFill>
                    <a:schemeClr val="tx1"/>
                  </a:solidFill>
                  <a:latin typeface="Arial" panose="020B0604020202020204" pitchFamily="34" charset="0"/>
                </a:defRPr>
              </a:lvl2pPr>
              <a:lvl3pPr eaLnBrk="0" fontAlgn="base" hangingPunct="0">
                <a:spcBef>
                  <a:spcPct val="0"/>
                </a:spcBef>
                <a:spcAft>
                  <a:spcPct val="0"/>
                </a:spcAft>
                <a:tabLst>
                  <a:tab pos="800100" algn="l"/>
                </a:tabLst>
                <a:defRPr>
                  <a:solidFill>
                    <a:schemeClr val="tx1"/>
                  </a:solidFill>
                  <a:latin typeface="Arial" panose="020B0604020202020204" pitchFamily="34" charset="0"/>
                </a:defRPr>
              </a:lvl3pPr>
              <a:lvl4pPr eaLnBrk="0" fontAlgn="base" hangingPunct="0">
                <a:spcBef>
                  <a:spcPct val="0"/>
                </a:spcBef>
                <a:spcAft>
                  <a:spcPct val="0"/>
                </a:spcAft>
                <a:tabLst>
                  <a:tab pos="800100" algn="l"/>
                </a:tabLst>
                <a:defRPr>
                  <a:solidFill>
                    <a:schemeClr val="tx1"/>
                  </a:solidFill>
                  <a:latin typeface="Arial" panose="020B0604020202020204" pitchFamily="34" charset="0"/>
                </a:defRPr>
              </a:lvl4pPr>
              <a:lvl5pPr eaLnBrk="0" fontAlgn="base" hangingPunct="0">
                <a:spcBef>
                  <a:spcPct val="0"/>
                </a:spcBef>
                <a:spcAft>
                  <a:spcPct val="0"/>
                </a:spcAft>
                <a:tabLst>
                  <a:tab pos="800100" algn="l"/>
                </a:tabLst>
                <a:defRPr>
                  <a:solidFill>
                    <a:schemeClr val="tx1"/>
                  </a:solidFill>
                  <a:latin typeface="Arial" panose="020B0604020202020204" pitchFamily="34" charset="0"/>
                </a:defRPr>
              </a:lvl5pPr>
              <a:lvl6pPr eaLnBrk="0" fontAlgn="base" hangingPunct="0">
                <a:spcBef>
                  <a:spcPct val="0"/>
                </a:spcBef>
                <a:spcAft>
                  <a:spcPct val="0"/>
                </a:spcAft>
                <a:tabLst>
                  <a:tab pos="800100" algn="l"/>
                </a:tabLst>
                <a:defRPr>
                  <a:solidFill>
                    <a:schemeClr val="tx1"/>
                  </a:solidFill>
                  <a:latin typeface="Arial" panose="020B0604020202020204" pitchFamily="34" charset="0"/>
                </a:defRPr>
              </a:lvl6pPr>
              <a:lvl7pPr eaLnBrk="0" fontAlgn="base" hangingPunct="0">
                <a:spcBef>
                  <a:spcPct val="0"/>
                </a:spcBef>
                <a:spcAft>
                  <a:spcPct val="0"/>
                </a:spcAft>
                <a:tabLst>
                  <a:tab pos="800100" algn="l"/>
                </a:tabLst>
                <a:defRPr>
                  <a:solidFill>
                    <a:schemeClr val="tx1"/>
                  </a:solidFill>
                  <a:latin typeface="Arial" panose="020B0604020202020204" pitchFamily="34" charset="0"/>
                </a:defRPr>
              </a:lvl7pPr>
              <a:lvl8pPr eaLnBrk="0" fontAlgn="base" hangingPunct="0">
                <a:spcBef>
                  <a:spcPct val="0"/>
                </a:spcBef>
                <a:spcAft>
                  <a:spcPct val="0"/>
                </a:spcAft>
                <a:tabLst>
                  <a:tab pos="800100" algn="l"/>
                </a:tabLst>
                <a:defRPr>
                  <a:solidFill>
                    <a:schemeClr val="tx1"/>
                  </a:solidFill>
                  <a:latin typeface="Arial" panose="020B0604020202020204" pitchFamily="34" charset="0"/>
                </a:defRPr>
              </a:lvl8pPr>
              <a:lvl9pPr eaLnBrk="0" fontAlgn="base" hangingPunct="0">
                <a:spcBef>
                  <a:spcPct val="0"/>
                </a:spcBef>
                <a:spcAft>
                  <a:spcPct val="0"/>
                </a:spcAft>
                <a:tabLst>
                  <a:tab pos="800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00100" algn="l"/>
                </a:tabLst>
              </a:pPr>
              <a:r>
                <a:rPr kumimoji="0" lang="en-US" altLang="en-US" sz="1100" b="1"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For </a:t>
              </a:r>
              <a:r>
                <a:rPr kumimoji="0" lang="en-US" altLang="en-US" sz="11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Telephonic (Audio-Only) Encounters:</a:t>
              </a: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1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HCPCS</a:t>
              </a: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code </a:t>
              </a:r>
              <a:r>
                <a:rPr kumimoji="0" lang="en-US" altLang="en-US" sz="11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T2025</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01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380998"/>
              <a:ext cx="6553200" cy="250507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a:spLocks noChangeArrowheads="1"/>
          </p:cNvSpPr>
          <p:nvPr/>
        </p:nvSpPr>
        <p:spPr bwMode="auto">
          <a:xfrm>
            <a:off x="609600" y="46386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96310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19100" y="1219200"/>
            <a:ext cx="8420100" cy="4367463"/>
          </a:xfrm>
        </p:spPr>
        <p:txBody>
          <a:bodyPr/>
          <a:lstStyle/>
          <a:p>
            <a:pPr marL="0" indent="0">
              <a:buNone/>
            </a:pPr>
            <a:r>
              <a:rPr lang="en-US" b="1" u="sng" dirty="0"/>
              <a:t>Managing Screen Exposure Hazards:</a:t>
            </a:r>
            <a:r>
              <a:rPr lang="en-US" dirty="0"/>
              <a:t/>
            </a:r>
            <a:br>
              <a:rPr lang="en-US" dirty="0"/>
            </a:br>
            <a:r>
              <a:rPr lang="en-US" dirty="0"/>
              <a:t>-Potential hazards include:</a:t>
            </a:r>
          </a:p>
          <a:p>
            <a:pPr marL="0" indent="0">
              <a:buNone/>
            </a:pPr>
            <a:r>
              <a:rPr lang="en-US" sz="2000" dirty="0"/>
              <a:t>	-Ocular migraines</a:t>
            </a:r>
          </a:p>
          <a:p>
            <a:pPr marL="0" indent="0">
              <a:buNone/>
            </a:pPr>
            <a:r>
              <a:rPr lang="en-US" sz="2000" dirty="0"/>
              <a:t>	-Blurry vision, headaches</a:t>
            </a:r>
          </a:p>
          <a:p>
            <a:pPr marL="0" indent="0">
              <a:buNone/>
            </a:pPr>
            <a:r>
              <a:rPr lang="en-US" sz="2000" dirty="0"/>
              <a:t>	-Fatigue</a:t>
            </a:r>
          </a:p>
          <a:p>
            <a:pPr marL="0" indent="0">
              <a:buNone/>
            </a:pPr>
            <a:r>
              <a:rPr lang="en-US" sz="2000" dirty="0"/>
              <a:t> 	-Sleep Disturbances</a:t>
            </a:r>
          </a:p>
          <a:p>
            <a:pPr marL="0" indent="0">
              <a:buNone/>
            </a:pPr>
            <a:r>
              <a:rPr lang="en-US" dirty="0"/>
              <a:t>	-</a:t>
            </a:r>
            <a:r>
              <a:rPr lang="en-US" sz="2000" u="sng" dirty="0"/>
              <a:t>Blue Light</a:t>
            </a:r>
            <a:r>
              <a:rPr lang="en-US" sz="2000" dirty="0"/>
              <a:t>:</a:t>
            </a:r>
            <a:br>
              <a:rPr lang="en-US" sz="2000" dirty="0"/>
            </a:br>
            <a:r>
              <a:rPr lang="en-US" sz="2000" dirty="0"/>
              <a:t> 		-Blue light can affect your sleep and lead to changes in the </a:t>
            </a:r>
            <a:r>
              <a:rPr lang="en-US" sz="2000" u="sng" dirty="0"/>
              <a:t/>
            </a:r>
            <a:br>
              <a:rPr lang="en-US" sz="2000" u="sng" dirty="0"/>
            </a:br>
            <a:r>
              <a:rPr lang="en-US" sz="2000" dirty="0"/>
              <a:t> 		</a:t>
            </a:r>
            <a:r>
              <a:rPr lang="en-US" sz="2000" u="sng" dirty="0"/>
              <a:t>circadian rhythm</a:t>
            </a:r>
            <a:br>
              <a:rPr lang="en-US" sz="2000" u="sng" dirty="0"/>
            </a:br>
            <a:r>
              <a:rPr lang="en-US" sz="2000" dirty="0"/>
              <a:t>		-Reduce exposure at night to improve sleep:</a:t>
            </a:r>
            <a:br>
              <a:rPr lang="en-US" sz="2000" dirty="0"/>
            </a:br>
            <a:r>
              <a:rPr lang="en-US" sz="2000" dirty="0"/>
              <a:t> 			-Use dim red lights for night lights</a:t>
            </a:r>
          </a:p>
          <a:p>
            <a:pPr marL="0" indent="0">
              <a:buNone/>
            </a:pPr>
            <a:r>
              <a:rPr lang="en-US" sz="2000" dirty="0"/>
              <a:t> 			-Avoid looking at bright screens for 3 </a:t>
            </a:r>
            <a:r>
              <a:rPr lang="en-US" sz="2000" dirty="0" err="1"/>
              <a:t>hrs</a:t>
            </a:r>
            <a:r>
              <a:rPr lang="en-US" sz="2000" dirty="0"/>
              <a:t> before bed</a:t>
            </a:r>
            <a:br>
              <a:rPr lang="en-US" sz="2000" dirty="0"/>
            </a:br>
            <a:r>
              <a:rPr lang="en-US" sz="2000" dirty="0"/>
              <a:t>		 	-Consider blue light blocking filters or glasses</a:t>
            </a:r>
          </a:p>
          <a:p>
            <a:pPr marL="0" indent="0">
              <a:buNone/>
            </a:pPr>
            <a:endParaRPr lang="en-US" sz="2000" dirty="0"/>
          </a:p>
          <a:p>
            <a:pPr marL="0" indent="0">
              <a:buNone/>
            </a:pPr>
            <a:r>
              <a:rPr lang="en-US" sz="24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r>
              <a:rPr lang="en-US" b="1" dirty="0"/>
              <a:t>https://</a:t>
            </a:r>
            <a:r>
              <a:rPr lang="en-US" dirty="0"/>
              <a:t> https://www.health.harvard.edu/staying-healthy/blue-light-has-a-dark-side</a:t>
            </a:r>
          </a:p>
          <a:p>
            <a:endParaRPr lang="en-US" b="1" dirty="0"/>
          </a:p>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76</a:t>
            </a:fld>
            <a:endParaRPr lang="en-US" dirty="0"/>
          </a:p>
        </p:txBody>
      </p:sp>
      <p:sp>
        <p:nvSpPr>
          <p:cNvPr id="2" name="Title 1"/>
          <p:cNvSpPr>
            <a:spLocks noGrp="1"/>
          </p:cNvSpPr>
          <p:nvPr>
            <p:ph type="title"/>
          </p:nvPr>
        </p:nvSpPr>
        <p:spPr>
          <a:xfrm>
            <a:off x="457200" y="152400"/>
            <a:ext cx="8229600" cy="914400"/>
          </a:xfrm>
        </p:spPr>
        <p:txBody>
          <a:bodyPr/>
          <a:lstStyle/>
          <a:p>
            <a:r>
              <a:rPr lang="en-US" dirty="0"/>
              <a:t>TELEWORKING TIPS</a:t>
            </a:r>
          </a:p>
        </p:txBody>
      </p:sp>
    </p:spTree>
    <p:extLst>
      <p:ext uri="{BB962C8B-B14F-4D97-AF65-F5344CB8AC3E}">
        <p14:creationId xmlns:p14="http://schemas.microsoft.com/office/powerpoint/2010/main" val="1165255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sz="2200" b="1" u="sng" dirty="0"/>
              <a:t>Blink often to refresh your eyes.</a:t>
            </a:r>
            <a:r>
              <a:rPr lang="en-US" sz="2200" u="sng" dirty="0"/>
              <a:t> </a:t>
            </a:r>
            <a:endParaRPr lang="en-US" u="sng" dirty="0"/>
          </a:p>
          <a:p>
            <a:pPr marL="223837" lvl="1" indent="0">
              <a:buNone/>
            </a:pPr>
            <a:r>
              <a:rPr lang="en-US" sz="1600" dirty="0"/>
              <a:t>	-Many people blink less than usual when working at a computer, which can contribute </a:t>
            </a:r>
            <a:br>
              <a:rPr lang="en-US" sz="1600" dirty="0"/>
            </a:br>
            <a:r>
              <a:rPr lang="en-US" sz="1600" dirty="0"/>
              <a:t> 	to dry eyes. Blinking produces tears that moisten and refresh your eyes. Try to make it </a:t>
            </a:r>
            <a:br>
              <a:rPr lang="en-US" sz="1600" dirty="0"/>
            </a:br>
            <a:r>
              <a:rPr lang="en-US" sz="1600" dirty="0"/>
              <a:t> 	a habit to blink more often when looking at a monitor. </a:t>
            </a:r>
          </a:p>
          <a:p>
            <a:r>
              <a:rPr lang="en-US" sz="2200" b="1" u="sng" dirty="0"/>
              <a:t>Take eye breaks. </a:t>
            </a:r>
            <a:endParaRPr lang="en-US" b="1" u="sng" dirty="0"/>
          </a:p>
          <a:p>
            <a:pPr marL="223837" lvl="1" indent="0">
              <a:buNone/>
            </a:pPr>
            <a:r>
              <a:rPr lang="en-US" sz="1600" b="1" dirty="0"/>
              <a:t>	-Throughout the day, give your eyes a break by looking away from your monitor. </a:t>
            </a:r>
            <a:r>
              <a:rPr lang="en-US" sz="1600" b="1" u="sng" dirty="0"/>
              <a:t>Try </a:t>
            </a:r>
            <a:br>
              <a:rPr lang="en-US" sz="1600" b="1" u="sng" dirty="0"/>
            </a:br>
            <a:r>
              <a:rPr lang="en-US" sz="1600" b="1" dirty="0"/>
              <a:t>	</a:t>
            </a:r>
            <a:r>
              <a:rPr lang="en-US" sz="1600" b="1" u="sng" dirty="0"/>
              <a:t>the 20-20-20 rule: Every 20 minutes, look at something 20 feet away for at least 20 </a:t>
            </a:r>
            <a:r>
              <a:rPr lang="en-US" sz="1600" b="1" dirty="0"/>
              <a:t>	</a:t>
            </a:r>
            <a:r>
              <a:rPr lang="en-US" sz="1600" b="1" u="sng" dirty="0"/>
              <a:t>seconds</a:t>
            </a:r>
          </a:p>
          <a:p>
            <a:r>
              <a:rPr lang="en-US" sz="2200" b="1" u="sng" dirty="0"/>
              <a:t>Check the lighting and reduce glare.</a:t>
            </a:r>
            <a:r>
              <a:rPr lang="en-US" sz="2200" u="sng" dirty="0"/>
              <a:t> </a:t>
            </a:r>
            <a:endParaRPr lang="en-US" u="sng" dirty="0"/>
          </a:p>
          <a:p>
            <a:pPr marL="223837" lvl="1" indent="0">
              <a:buNone/>
            </a:pPr>
            <a:r>
              <a:rPr lang="en-US" sz="1600" dirty="0"/>
              <a:t>	-Bright lighting and too much glare can strain your eyes and make it difficult to see </a:t>
            </a:r>
            <a:br>
              <a:rPr lang="en-US" sz="1600" dirty="0"/>
            </a:br>
            <a:r>
              <a:rPr lang="en-US" sz="1600" dirty="0"/>
              <a:t> 	objects on your monitor. </a:t>
            </a:r>
            <a:br>
              <a:rPr lang="en-US" sz="1600" dirty="0"/>
            </a:br>
            <a:r>
              <a:rPr lang="en-US" sz="1600" dirty="0"/>
              <a:t> 	-The is worsened from sources above or  behind you, including fluorescent lighting </a:t>
            </a:r>
            <a:br>
              <a:rPr lang="en-US" sz="1600" dirty="0"/>
            </a:br>
            <a:r>
              <a:rPr lang="en-US" sz="1600" dirty="0"/>
              <a:t> 	and sunlight.  </a:t>
            </a:r>
          </a:p>
          <a:p>
            <a:pPr marL="223837" lvl="1" indent="0">
              <a:buNone/>
            </a:pPr>
            <a:r>
              <a:rPr lang="en-US" sz="1600" dirty="0"/>
              <a:t>	-Consider turning off some or all of the overhead lights.</a:t>
            </a:r>
          </a:p>
          <a:p>
            <a:pPr marL="0" indent="0">
              <a:buNone/>
            </a:pPr>
            <a:endParaRPr lang="en-US" sz="2000" dirty="0"/>
          </a:p>
          <a:p>
            <a:pPr marL="0" indent="0">
              <a:buNone/>
            </a:pPr>
            <a:r>
              <a:rPr lang="en-US" sz="24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r>
              <a:rPr lang="en-US" b="1" dirty="0"/>
              <a:t>https://www.mayoclinic.org/diseases-conditions/eyestrain/diagnosis-treatment/drc-20372403</a:t>
            </a:r>
          </a:p>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77</a:t>
            </a:fld>
            <a:endParaRPr lang="en-US" dirty="0"/>
          </a:p>
        </p:txBody>
      </p:sp>
      <p:sp>
        <p:nvSpPr>
          <p:cNvPr id="2" name="Title 1"/>
          <p:cNvSpPr>
            <a:spLocks noGrp="1"/>
          </p:cNvSpPr>
          <p:nvPr>
            <p:ph type="title"/>
          </p:nvPr>
        </p:nvSpPr>
        <p:spPr>
          <a:xfrm>
            <a:off x="1066800" y="152400"/>
            <a:ext cx="8229600" cy="762000"/>
          </a:xfrm>
        </p:spPr>
        <p:txBody>
          <a:bodyPr/>
          <a:lstStyle/>
          <a:p>
            <a:r>
              <a:rPr lang="en-US" dirty="0"/>
              <a:t>TELEWORKING TIPS: MAYO CLINIC</a:t>
            </a:r>
          </a:p>
        </p:txBody>
      </p:sp>
    </p:spTree>
    <p:extLst>
      <p:ext uri="{BB962C8B-B14F-4D97-AF65-F5344CB8AC3E}">
        <p14:creationId xmlns:p14="http://schemas.microsoft.com/office/powerpoint/2010/main" val="2010141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sz="2000" b="1" dirty="0"/>
              <a:t>Adjust your monitor.</a:t>
            </a:r>
            <a:r>
              <a:rPr lang="en-US" sz="2000" dirty="0"/>
              <a:t> Position your monitor directly in front of you about an arm's length away so that the top of the screen is at or just below eye level. It helps to have a chair you can adjust too.</a:t>
            </a:r>
          </a:p>
          <a:p>
            <a:r>
              <a:rPr lang="en-US" sz="2000" b="1" dirty="0"/>
              <a:t>Use a document holder.</a:t>
            </a:r>
            <a:r>
              <a:rPr lang="en-US" sz="2000" dirty="0"/>
              <a:t> If you need to refer to print material while you work on your computer, place it on a document holder. Some holders are designed to be placed between the keyboard and monitor; others are placed to the side. Find one that works for you. The goal is to reduce how much your eyes need to readjust and how often you turn your neck and head.</a:t>
            </a:r>
          </a:p>
          <a:p>
            <a:r>
              <a:rPr lang="en-US" sz="2000" b="1" dirty="0"/>
              <a:t>Adjust your screen settings.</a:t>
            </a:r>
            <a:r>
              <a:rPr lang="en-US" sz="2000" dirty="0"/>
              <a:t> Enlarge the type for easier reading. And adjust the contrast and brightness to a level that's comfortable for you.  Some monitors have a “night mode” that changes to a low blue-light setting at a scheduled time every day.</a:t>
            </a:r>
          </a:p>
          <a:p>
            <a:endParaRPr lang="en-US" sz="1600" dirty="0"/>
          </a:p>
          <a:p>
            <a:pPr marL="0" indent="0">
              <a:buNone/>
            </a:pPr>
            <a:endParaRPr lang="en-US" sz="2000" dirty="0"/>
          </a:p>
          <a:p>
            <a:pPr marL="0" indent="0">
              <a:buNone/>
            </a:pPr>
            <a:r>
              <a:rPr lang="en-US" sz="24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78</a:t>
            </a:fld>
            <a:endParaRPr lang="en-US" dirty="0"/>
          </a:p>
        </p:txBody>
      </p:sp>
      <p:sp>
        <p:nvSpPr>
          <p:cNvPr id="2" name="Title 1"/>
          <p:cNvSpPr>
            <a:spLocks noGrp="1"/>
          </p:cNvSpPr>
          <p:nvPr>
            <p:ph type="title"/>
          </p:nvPr>
        </p:nvSpPr>
        <p:spPr>
          <a:xfrm>
            <a:off x="1066800" y="228600"/>
            <a:ext cx="8229600" cy="762000"/>
          </a:xfrm>
        </p:spPr>
        <p:txBody>
          <a:bodyPr/>
          <a:lstStyle/>
          <a:p>
            <a:r>
              <a:rPr lang="en-US" dirty="0"/>
              <a:t>TELEWORKING TIPS – MAYO CLINIC</a:t>
            </a:r>
          </a:p>
        </p:txBody>
      </p:sp>
    </p:spTree>
    <p:extLst>
      <p:ext uri="{BB962C8B-B14F-4D97-AF65-F5344CB8AC3E}">
        <p14:creationId xmlns:p14="http://schemas.microsoft.com/office/powerpoint/2010/main" val="3527963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b="1" u="sng" dirty="0"/>
              <a:t>Ergonomics and Supplies</a:t>
            </a:r>
            <a:endParaRPr lang="en-US" b="1" dirty="0"/>
          </a:p>
          <a:p>
            <a:pPr lvl="1"/>
            <a:r>
              <a:rPr lang="en-US" b="1" u="sng" dirty="0"/>
              <a:t>Essentials</a:t>
            </a:r>
            <a:endParaRPr lang="en-US" u="sng" dirty="0"/>
          </a:p>
          <a:p>
            <a:pPr lvl="2"/>
            <a:r>
              <a:rPr lang="en-US" dirty="0"/>
              <a:t>Dedicated office space, comfortable computer chair, a desk at the height that works for typing, wrist position, and allows for healthy eye distance from computer screen(s)</a:t>
            </a:r>
          </a:p>
          <a:p>
            <a:pPr lvl="2"/>
            <a:r>
              <a:rPr lang="en-US" dirty="0"/>
              <a:t>Room and desk lighting, along with natural lighting if possible</a:t>
            </a:r>
          </a:p>
          <a:p>
            <a:pPr lvl="2"/>
            <a:r>
              <a:rPr lang="en-US" dirty="0"/>
              <a:t>Easily accessible, organized supplies: pens, pencils, paper clips, post-it pads</a:t>
            </a:r>
          </a:p>
          <a:p>
            <a:pPr lvl="2"/>
            <a:r>
              <a:rPr lang="en-US" dirty="0"/>
              <a:t>Phone rosters, alter roster, easily accessible hard copy note template, hard copy inventories/questionnaires, scoring sheets</a:t>
            </a:r>
          </a:p>
          <a:p>
            <a:pPr lvl="2"/>
            <a:r>
              <a:rPr lang="en-US" dirty="0"/>
              <a:t>Hard copy notebook, easily referenced calendar, easily accessible device chargers </a:t>
            </a:r>
          </a:p>
          <a:p>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79</a:t>
            </a:fld>
            <a:endParaRPr lang="en-US" dirty="0"/>
          </a:p>
        </p:txBody>
      </p:sp>
      <p:sp>
        <p:nvSpPr>
          <p:cNvPr id="2" name="Title 1"/>
          <p:cNvSpPr>
            <a:spLocks noGrp="1"/>
          </p:cNvSpPr>
          <p:nvPr>
            <p:ph type="title"/>
          </p:nvPr>
        </p:nvSpPr>
        <p:spPr>
          <a:xfrm>
            <a:off x="1066800" y="228600"/>
            <a:ext cx="8229600" cy="762000"/>
          </a:xfrm>
        </p:spPr>
        <p:txBody>
          <a:bodyPr/>
          <a:lstStyle/>
          <a:p>
            <a:r>
              <a:rPr lang="en-US" dirty="0"/>
              <a:t>TELEWORKING TIPS</a:t>
            </a:r>
          </a:p>
        </p:txBody>
      </p:sp>
    </p:spTree>
    <p:extLst>
      <p:ext uri="{BB962C8B-B14F-4D97-AF65-F5344CB8AC3E}">
        <p14:creationId xmlns:p14="http://schemas.microsoft.com/office/powerpoint/2010/main" val="190316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719506"/>
            <a:ext cx="8229600" cy="4624471"/>
          </a:xfrm>
        </p:spPr>
        <p:txBody>
          <a:bodyPr/>
          <a:lstStyle/>
          <a:p>
            <a:pPr marL="223837" lvl="1" indent="0">
              <a:buNone/>
            </a:pPr>
            <a:r>
              <a:rPr lang="en-US" sz="2400" b="1" u="sng" dirty="0"/>
              <a:t>Step 4</a:t>
            </a:r>
            <a:r>
              <a:rPr lang="en-US" sz="2400" u="sng" dirty="0"/>
              <a:t>: Turn on permissions for the participant (or patient).</a:t>
            </a:r>
          </a:p>
          <a:p>
            <a:pPr lvl="1">
              <a:buFont typeface="Arial" panose="020B0604020202020204" pitchFamily="34" charset="0"/>
              <a:buChar char="•"/>
            </a:pPr>
            <a:r>
              <a:rPr lang="en-US" dirty="0"/>
              <a:t>Place the cursor over the participant’s name. </a:t>
            </a:r>
          </a:p>
          <a:p>
            <a:pPr marL="223837" lvl="1" indent="0">
              <a:buNone/>
            </a:pPr>
            <a:r>
              <a:rPr lang="en-US" dirty="0"/>
              <a:t>    Several permissions will appear in the box:</a:t>
            </a:r>
          </a:p>
          <a:p>
            <a:pPr lvl="2">
              <a:buFont typeface="Arial" panose="020B0604020202020204" pitchFamily="34" charset="0"/>
              <a:buChar char="•"/>
            </a:pPr>
            <a:r>
              <a:rPr lang="en-US" sz="2000" u="sng" dirty="0"/>
              <a:t>Start private chat </a:t>
            </a:r>
            <a:r>
              <a:rPr lang="en-US" sz="2000" dirty="0"/>
              <a:t>allows for chatting with a</a:t>
            </a:r>
          </a:p>
          <a:p>
            <a:pPr marL="517525" lvl="2" indent="0">
              <a:buNone/>
            </a:pPr>
            <a:r>
              <a:rPr lang="en-US" sz="2000" dirty="0"/>
              <a:t>   participant or other group member. </a:t>
            </a:r>
          </a:p>
          <a:p>
            <a:pPr lvl="2">
              <a:buFont typeface="Arial" panose="020B0604020202020204" pitchFamily="34" charset="0"/>
              <a:buChar char="•"/>
            </a:pPr>
            <a:r>
              <a:rPr lang="en-US" sz="2000" u="sng" dirty="0"/>
              <a:t>Enable microphone </a:t>
            </a:r>
            <a:r>
              <a:rPr lang="en-US" sz="2000" dirty="0"/>
              <a:t>allows for audio usage.</a:t>
            </a:r>
          </a:p>
          <a:p>
            <a:pPr lvl="2">
              <a:buFont typeface="Arial" panose="020B0604020202020204" pitchFamily="34" charset="0"/>
              <a:buChar char="•"/>
            </a:pPr>
            <a:r>
              <a:rPr lang="en-US" sz="2000" u="sng" dirty="0"/>
              <a:t>Enable drawing</a:t>
            </a:r>
            <a:r>
              <a:rPr lang="en-US" sz="2000" dirty="0"/>
              <a:t> allows host and participant to </a:t>
            </a:r>
          </a:p>
          <a:p>
            <a:pPr marL="517525" lvl="2" indent="0">
              <a:buNone/>
            </a:pPr>
            <a:r>
              <a:rPr lang="en-US" sz="2000" dirty="0"/>
              <a:t>  draw or type on screenings or handouts.</a:t>
            </a:r>
          </a:p>
          <a:p>
            <a:pPr lvl="2">
              <a:buFont typeface="Arial" panose="020B0604020202020204" pitchFamily="34" charset="0"/>
              <a:buChar char="•"/>
            </a:pPr>
            <a:r>
              <a:rPr lang="en-US" sz="2000" u="sng" dirty="0"/>
              <a:t>Request screen share</a:t>
            </a:r>
            <a:r>
              <a:rPr lang="en-US" sz="2000" dirty="0"/>
              <a:t> allows the participant to share his/her screen.</a:t>
            </a:r>
          </a:p>
          <a:p>
            <a:pPr lvl="2">
              <a:buFont typeface="Arial" panose="020B0604020202020204" pitchFamily="34" charset="0"/>
              <a:buChar char="•"/>
            </a:pPr>
            <a:r>
              <a:rPr lang="en-US" sz="2000" u="sng" dirty="0"/>
              <a:t>Make host</a:t>
            </a:r>
            <a:r>
              <a:rPr lang="en-US" sz="2000" dirty="0"/>
              <a:t>. Use when there is a role change.</a:t>
            </a:r>
          </a:p>
          <a:p>
            <a:pPr lvl="2">
              <a:buFont typeface="Arial" panose="020B0604020202020204" pitchFamily="34" charset="0"/>
              <a:buChar char="•"/>
            </a:pPr>
            <a:r>
              <a:rPr lang="en-US" sz="2000" u="sng" dirty="0"/>
              <a:t>Make presenter</a:t>
            </a:r>
            <a:r>
              <a:rPr lang="en-US" sz="2000" dirty="0"/>
              <a:t>. Use when there is a role change.</a:t>
            </a:r>
          </a:p>
          <a:p>
            <a:pPr marL="0" indent="0">
              <a:buNone/>
            </a:pPr>
            <a:endParaRPr lang="en-US" dirty="0"/>
          </a:p>
          <a:p>
            <a:pPr marL="0" indent="0">
              <a:buNone/>
            </a:pPr>
            <a:endParaRPr lang="en-US" dirty="0"/>
          </a:p>
          <a:p>
            <a:pPr marL="0" indent="0">
              <a:buNone/>
            </a:pPr>
            <a:endParaRPr lang="en-US"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8</a:t>
            </a:fld>
            <a:endParaRPr lang="en-US" dirty="0"/>
          </a:p>
        </p:txBody>
      </p:sp>
      <p:sp>
        <p:nvSpPr>
          <p:cNvPr id="2" name="Title 1"/>
          <p:cNvSpPr>
            <a:spLocks noGrp="1"/>
          </p:cNvSpPr>
          <p:nvPr>
            <p:ph type="title"/>
          </p:nvPr>
        </p:nvSpPr>
        <p:spPr/>
        <p:txBody>
          <a:bodyPr/>
          <a:lstStyle/>
          <a:p>
            <a:r>
              <a:rPr lang="en-US" dirty="0"/>
              <a:t>ADOBE CONNECT</a:t>
            </a:r>
          </a:p>
        </p:txBody>
      </p:sp>
      <p:pic>
        <p:nvPicPr>
          <p:cNvPr id="14" name="Picture 13"/>
          <p:cNvPicPr>
            <a:picLocks noChangeAspect="1"/>
          </p:cNvPicPr>
          <p:nvPr/>
        </p:nvPicPr>
        <p:blipFill>
          <a:blip r:embed="rId3"/>
          <a:stretch>
            <a:fillRect/>
          </a:stretch>
        </p:blipFill>
        <p:spPr>
          <a:xfrm>
            <a:off x="6063100" y="2328468"/>
            <a:ext cx="2623700" cy="2326247"/>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879650" y="2376601"/>
            <a:ext cx="990600" cy="369332"/>
          </a:xfrm>
          <a:prstGeom prst="rect">
            <a:avLst/>
          </a:prstGeom>
          <a:noFill/>
        </p:spPr>
        <p:txBody>
          <a:bodyPr wrap="square" rtlCol="0">
            <a:spAutoFit/>
          </a:bodyPr>
          <a:lstStyle/>
          <a:p>
            <a:pPr algn="ctr"/>
            <a:r>
              <a:rPr lang="en-US" dirty="0">
                <a:solidFill>
                  <a:srgbClr val="FF0000"/>
                </a:solidFill>
              </a:rPr>
              <a:t>Step 4</a:t>
            </a:r>
          </a:p>
        </p:txBody>
      </p:sp>
      <p:sp>
        <p:nvSpPr>
          <p:cNvPr id="5" name="TextBox 4"/>
          <p:cNvSpPr txBox="1"/>
          <p:nvPr/>
        </p:nvSpPr>
        <p:spPr>
          <a:xfrm>
            <a:off x="6584576" y="2871691"/>
            <a:ext cx="1296392" cy="954107"/>
          </a:xfrm>
          <a:prstGeom prst="rect">
            <a:avLst/>
          </a:prstGeom>
          <a:solidFill>
            <a:schemeClr val="bg1"/>
          </a:solidFill>
          <a:ln>
            <a:solidFill>
              <a:schemeClr val="bg1">
                <a:lumMod val="50000"/>
              </a:schemeClr>
            </a:solidFill>
          </a:ln>
        </p:spPr>
        <p:txBody>
          <a:bodyPr wrap="square" rtlCol="0">
            <a:spAutoFit/>
          </a:bodyPr>
          <a:lstStyle/>
          <a:p>
            <a:r>
              <a:rPr lang="en-US" sz="800" dirty="0"/>
              <a:t>Start private chat</a:t>
            </a:r>
          </a:p>
          <a:p>
            <a:r>
              <a:rPr lang="en-US" sz="800" dirty="0"/>
              <a:t>Enable microphone</a:t>
            </a:r>
          </a:p>
          <a:p>
            <a:r>
              <a:rPr lang="en-US" sz="800" dirty="0"/>
              <a:t>Enable drawing</a:t>
            </a:r>
          </a:p>
          <a:p>
            <a:r>
              <a:rPr lang="en-US" sz="800" dirty="0"/>
              <a:t>Request screen share</a:t>
            </a:r>
          </a:p>
          <a:p>
            <a:r>
              <a:rPr lang="en-US" sz="800" dirty="0"/>
              <a:t>----------------------------</a:t>
            </a:r>
          </a:p>
          <a:p>
            <a:r>
              <a:rPr lang="en-US" sz="800" dirty="0"/>
              <a:t>Make host</a:t>
            </a:r>
          </a:p>
          <a:p>
            <a:r>
              <a:rPr lang="en-US" sz="800" dirty="0"/>
              <a:t>Make presenter</a:t>
            </a:r>
          </a:p>
        </p:txBody>
      </p:sp>
      <p:cxnSp>
        <p:nvCxnSpPr>
          <p:cNvPr id="8" name="Straight Arrow Connector 7"/>
          <p:cNvCxnSpPr/>
          <p:nvPr/>
        </p:nvCxnSpPr>
        <p:spPr>
          <a:xfrm>
            <a:off x="6294405" y="2784840"/>
            <a:ext cx="258795" cy="186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0" descr="Adobe Connect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513" y="0"/>
            <a:ext cx="1207487" cy="11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1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b="1" u="sng" dirty="0"/>
              <a:t>Work Flow</a:t>
            </a:r>
            <a:endParaRPr lang="en-US" b="1" dirty="0"/>
          </a:p>
          <a:p>
            <a:pPr lvl="1"/>
            <a:r>
              <a:rPr lang="en-US" dirty="0"/>
              <a:t>Optimal work flow processes results in:</a:t>
            </a:r>
          </a:p>
          <a:p>
            <a:pPr lvl="2"/>
            <a:r>
              <a:rPr lang="en-US" dirty="0"/>
              <a:t>improved time management</a:t>
            </a:r>
          </a:p>
          <a:p>
            <a:pPr lvl="2"/>
            <a:r>
              <a:rPr lang="en-US" dirty="0"/>
              <a:t>increased productivity</a:t>
            </a:r>
          </a:p>
          <a:p>
            <a:pPr lvl="2"/>
            <a:r>
              <a:rPr lang="en-US" dirty="0"/>
              <a:t>reduced stress with work more likely to be completed before suspense dates</a:t>
            </a:r>
          </a:p>
          <a:p>
            <a:pPr lvl="2"/>
            <a:r>
              <a:rPr lang="en-US" dirty="0"/>
              <a:t>increased job satisfaction and feelings of accomplishment </a:t>
            </a:r>
          </a:p>
          <a:p>
            <a:r>
              <a:rPr lang="en-US" dirty="0"/>
              <a:t>Organizing the work area so as to integrate physical space and available resources (devices, accessories, supplies, etc.) with systematized processes reduces mental clutter and wasted time</a:t>
            </a:r>
          </a:p>
          <a:p>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80</a:t>
            </a:fld>
            <a:endParaRPr lang="en-US" dirty="0"/>
          </a:p>
        </p:txBody>
      </p:sp>
      <p:sp>
        <p:nvSpPr>
          <p:cNvPr id="2" name="Title 1"/>
          <p:cNvSpPr>
            <a:spLocks noGrp="1"/>
          </p:cNvSpPr>
          <p:nvPr>
            <p:ph type="title"/>
          </p:nvPr>
        </p:nvSpPr>
        <p:spPr>
          <a:xfrm>
            <a:off x="609600" y="254249"/>
            <a:ext cx="8229600" cy="762000"/>
          </a:xfrm>
        </p:spPr>
        <p:txBody>
          <a:bodyPr/>
          <a:lstStyle/>
          <a:p>
            <a:r>
              <a:rPr lang="en-US" dirty="0"/>
              <a:t>TELEWORKING TIPS</a:t>
            </a:r>
          </a:p>
        </p:txBody>
      </p:sp>
    </p:spTree>
    <p:extLst>
      <p:ext uri="{BB962C8B-B14F-4D97-AF65-F5344CB8AC3E}">
        <p14:creationId xmlns:p14="http://schemas.microsoft.com/office/powerpoint/2010/main" val="1989180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dirty="0"/>
              <a:t>When teleworking with either a personal laptop/desktop or a government laptop, Citrix may not easily interface (often cannot access the camera and/or the microphone) </a:t>
            </a:r>
          </a:p>
          <a:p>
            <a:r>
              <a:rPr lang="en-US" dirty="0"/>
              <a:t>This means that when on the virtual desktop, connectivity with Team or Adobe Connect can be compromised, or, if using FaceTime or Google Duo for virtual appointments, a second computer is often necessary </a:t>
            </a:r>
          </a:p>
          <a:p>
            <a:r>
              <a:rPr lang="en-US" dirty="0"/>
              <a:t>If so, it becomes necessary to create a system of interface between the two devices, as well as a third device if a cell phone is used for Google Duo or FaceTime</a:t>
            </a:r>
          </a:p>
          <a:p>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81</a:t>
            </a:fld>
            <a:endParaRPr lang="en-US" dirty="0"/>
          </a:p>
        </p:txBody>
      </p:sp>
      <p:sp>
        <p:nvSpPr>
          <p:cNvPr id="2" name="Title 1"/>
          <p:cNvSpPr>
            <a:spLocks noGrp="1"/>
          </p:cNvSpPr>
          <p:nvPr>
            <p:ph type="title"/>
          </p:nvPr>
        </p:nvSpPr>
        <p:spPr>
          <a:xfrm>
            <a:off x="609600" y="254249"/>
            <a:ext cx="8229600" cy="762000"/>
          </a:xfrm>
        </p:spPr>
        <p:txBody>
          <a:bodyPr/>
          <a:lstStyle/>
          <a:p>
            <a:r>
              <a:rPr lang="en-US" dirty="0"/>
              <a:t>TELEWORKING TIPS</a:t>
            </a:r>
          </a:p>
        </p:txBody>
      </p:sp>
    </p:spTree>
    <p:extLst>
      <p:ext uri="{BB962C8B-B14F-4D97-AF65-F5344CB8AC3E}">
        <p14:creationId xmlns:p14="http://schemas.microsoft.com/office/powerpoint/2010/main" val="1308524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dirty="0"/>
              <a:t>Set up an organized contact list of your patients so you can easily access it on either FaceTime or Duo. Consider using initials only.</a:t>
            </a:r>
          </a:p>
          <a:p>
            <a:r>
              <a:rPr lang="en-US" dirty="0"/>
              <a:t>If you take notes electronically (vs. pen and paper) during patient encounters using a computer:</a:t>
            </a:r>
          </a:p>
          <a:p>
            <a:pPr lvl="1"/>
            <a:r>
              <a:rPr lang="en-US" dirty="0"/>
              <a:t>Consider sizing the FaceTime or Duo screen so as to be side by side with a note taking app (Apple Notes, Microsoft OneNote, etc.)</a:t>
            </a:r>
          </a:p>
          <a:p>
            <a:pPr lvl="1"/>
            <a:r>
              <a:rPr lang="en-US" dirty="0"/>
              <a:t>Consider having a separate keyboard (Bluetooth or wire attached) that will allow you to take notes further from the device, thus reducing interruptive typing noise</a:t>
            </a:r>
          </a:p>
          <a:p>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82</a:t>
            </a:fld>
            <a:endParaRPr lang="en-US" dirty="0"/>
          </a:p>
        </p:txBody>
      </p:sp>
      <p:sp>
        <p:nvSpPr>
          <p:cNvPr id="2" name="Title 1"/>
          <p:cNvSpPr>
            <a:spLocks noGrp="1"/>
          </p:cNvSpPr>
          <p:nvPr>
            <p:ph type="title"/>
          </p:nvPr>
        </p:nvSpPr>
        <p:spPr>
          <a:xfrm>
            <a:off x="609600" y="254249"/>
            <a:ext cx="8229600" cy="762000"/>
          </a:xfrm>
        </p:spPr>
        <p:txBody>
          <a:bodyPr/>
          <a:lstStyle/>
          <a:p>
            <a:r>
              <a:rPr lang="en-US" dirty="0"/>
              <a:t>TELEWORKING TIPS</a:t>
            </a:r>
          </a:p>
        </p:txBody>
      </p:sp>
    </p:spTree>
    <p:extLst>
      <p:ext uri="{BB962C8B-B14F-4D97-AF65-F5344CB8AC3E}">
        <p14:creationId xmlns:p14="http://schemas.microsoft.com/office/powerpoint/2010/main" val="16137236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dirty="0"/>
              <a:t>If you take notes electronically during patient encounters, consider the following for </a:t>
            </a:r>
            <a:r>
              <a:rPr lang="en-US" u="sng" dirty="0"/>
              <a:t>FTR</a:t>
            </a:r>
            <a:r>
              <a:rPr lang="en-US" dirty="0"/>
              <a:t> encounters:</a:t>
            </a:r>
          </a:p>
          <a:p>
            <a:pPr lvl="1"/>
            <a:r>
              <a:rPr lang="en-US" dirty="0"/>
              <a:t>Keep session notes brief, using bullet style key phrases to prompt yourself for reference in writing the encounter note</a:t>
            </a:r>
          </a:p>
          <a:p>
            <a:pPr lvl="1"/>
            <a:r>
              <a:rPr lang="en-US" dirty="0"/>
              <a:t>When taking session notes electronically, do not use any identifying information and be highly generalized, for example: “discussed peer relationships,” or, “explored coping with stress.” </a:t>
            </a:r>
          </a:p>
          <a:p>
            <a:pPr lvl="1"/>
            <a:r>
              <a:rPr lang="en-US" dirty="0"/>
              <a:t>These generic references can prompt you as to the specifics of the session when writing the note later in AHLTA</a:t>
            </a:r>
          </a:p>
          <a:p>
            <a:r>
              <a:rPr lang="en-US" dirty="0"/>
              <a:t>For note taking during intakes/</a:t>
            </a:r>
            <a:r>
              <a:rPr lang="en-US" u="sng" dirty="0"/>
              <a:t>SPEC</a:t>
            </a:r>
            <a:r>
              <a:rPr lang="en-US" dirty="0"/>
              <a:t> encounters: either hand- write or type directly into AHLTA or Word</a:t>
            </a:r>
          </a:p>
          <a:p>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83</a:t>
            </a:fld>
            <a:endParaRPr lang="en-US" dirty="0"/>
          </a:p>
        </p:txBody>
      </p:sp>
      <p:sp>
        <p:nvSpPr>
          <p:cNvPr id="2" name="Title 1"/>
          <p:cNvSpPr>
            <a:spLocks noGrp="1"/>
          </p:cNvSpPr>
          <p:nvPr>
            <p:ph type="title"/>
          </p:nvPr>
        </p:nvSpPr>
        <p:spPr>
          <a:xfrm>
            <a:off x="609600" y="254249"/>
            <a:ext cx="8229600" cy="762000"/>
          </a:xfrm>
        </p:spPr>
        <p:txBody>
          <a:bodyPr/>
          <a:lstStyle/>
          <a:p>
            <a:r>
              <a:rPr lang="en-US" dirty="0"/>
              <a:t>TELEWORKING TIPS</a:t>
            </a:r>
          </a:p>
        </p:txBody>
      </p:sp>
    </p:spTree>
    <p:extLst>
      <p:ext uri="{BB962C8B-B14F-4D97-AF65-F5344CB8AC3E}">
        <p14:creationId xmlns:p14="http://schemas.microsoft.com/office/powerpoint/2010/main" val="4023970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dirty="0"/>
              <a:t>Well-designed encounter templates are administratively and clinically essential</a:t>
            </a:r>
          </a:p>
          <a:p>
            <a:r>
              <a:rPr lang="en-US" dirty="0"/>
              <a:t>Does your service have standardized encounter templates? If so, do you have suggestions for design improvements that will:</a:t>
            </a:r>
          </a:p>
          <a:p>
            <a:pPr lvl="1"/>
            <a:r>
              <a:rPr lang="en-US" dirty="0"/>
              <a:t>improve the note clinically </a:t>
            </a:r>
          </a:p>
          <a:p>
            <a:pPr lvl="1"/>
            <a:r>
              <a:rPr lang="en-US" dirty="0"/>
              <a:t>reduce repetition or unnecessary content</a:t>
            </a:r>
          </a:p>
          <a:p>
            <a:r>
              <a:rPr lang="en-US" dirty="0"/>
              <a:t>If your service is not yet using standardized templates, consider designing your own, trying it out, tweaking it and sharing with leadership and colleagues. Be open to edits, suggestions and changes… a collaborative process with creative brainstorming benefits everyone! </a:t>
            </a:r>
          </a:p>
          <a:p>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84</a:t>
            </a:fld>
            <a:endParaRPr lang="en-US" dirty="0"/>
          </a:p>
        </p:txBody>
      </p:sp>
      <p:sp>
        <p:nvSpPr>
          <p:cNvPr id="2" name="Title 1"/>
          <p:cNvSpPr>
            <a:spLocks noGrp="1"/>
          </p:cNvSpPr>
          <p:nvPr>
            <p:ph type="title"/>
          </p:nvPr>
        </p:nvSpPr>
        <p:spPr>
          <a:xfrm>
            <a:off x="609600" y="254249"/>
            <a:ext cx="8229600" cy="762000"/>
          </a:xfrm>
        </p:spPr>
        <p:txBody>
          <a:bodyPr/>
          <a:lstStyle/>
          <a:p>
            <a:r>
              <a:rPr lang="en-US" dirty="0"/>
              <a:t>TELEWORKING TIPS</a:t>
            </a:r>
          </a:p>
        </p:txBody>
      </p:sp>
    </p:spTree>
    <p:extLst>
      <p:ext uri="{BB962C8B-B14F-4D97-AF65-F5344CB8AC3E}">
        <p14:creationId xmlns:p14="http://schemas.microsoft.com/office/powerpoint/2010/main" val="339080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371600"/>
            <a:ext cx="8229600" cy="4367463"/>
          </a:xfrm>
        </p:spPr>
        <p:txBody>
          <a:bodyPr/>
          <a:lstStyle/>
          <a:p>
            <a:r>
              <a:rPr lang="en-US" sz="1800" dirty="0"/>
              <a:t>Copy forward is both friend and foe. Our last Joint Commission surveyor advised against it:</a:t>
            </a:r>
          </a:p>
          <a:p>
            <a:pPr lvl="1"/>
            <a:r>
              <a:rPr lang="en-US" sz="1800" dirty="0"/>
              <a:t>Outdated information often gets repeated</a:t>
            </a:r>
          </a:p>
          <a:p>
            <a:pPr lvl="1"/>
            <a:r>
              <a:rPr lang="en-US" sz="1800" dirty="0"/>
              <a:t>Important information, such as mental status, may be incorrectly documented</a:t>
            </a:r>
          </a:p>
          <a:p>
            <a:pPr lvl="1"/>
            <a:r>
              <a:rPr lang="en-US" sz="1800" dirty="0"/>
              <a:t>Treatment plans may not be reviewed or updated, reducing the clinical validity of the note</a:t>
            </a:r>
          </a:p>
          <a:p>
            <a:pPr lvl="1"/>
            <a:r>
              <a:rPr lang="en-US" sz="1800" dirty="0"/>
              <a:t>*These issues raise ethical and liability concerns  </a:t>
            </a:r>
          </a:p>
          <a:p>
            <a:r>
              <a:rPr lang="en-US" sz="1800" dirty="0"/>
              <a:t>Suggested workaround: build a strong first FTR note after your SPEC. Then if you use copy forward (or more specifically, if you select, copy and paste a previous “Add Note” into the current encounter):</a:t>
            </a:r>
          </a:p>
          <a:p>
            <a:pPr lvl="1"/>
            <a:r>
              <a:rPr lang="en-US" sz="1800" dirty="0"/>
              <a:t>Identify components of the note that </a:t>
            </a:r>
            <a:r>
              <a:rPr lang="en-US" sz="1800" i="1" dirty="0"/>
              <a:t>must</a:t>
            </a:r>
            <a:r>
              <a:rPr lang="en-US" sz="1800" dirty="0"/>
              <a:t> be session specific, then follow up diligently in subsequent notes </a:t>
            </a:r>
          </a:p>
          <a:p>
            <a:pPr lvl="1"/>
            <a:r>
              <a:rPr lang="en-US" sz="1800" dirty="0"/>
              <a:t>Establish a practice of reviewing the entire note critically before signing, be sure it’s current and reflective of the encounter </a:t>
            </a:r>
            <a:r>
              <a:rPr lang="en-US" sz="1800" i="1" dirty="0"/>
              <a:t>that</a:t>
            </a:r>
            <a:r>
              <a:rPr lang="en-US" sz="1800" dirty="0"/>
              <a:t> day</a:t>
            </a:r>
          </a:p>
          <a:p>
            <a:r>
              <a:rPr lang="en-US" sz="1800" dirty="0"/>
              <a:t>If you use the foundation of a previous note it can be a time saver, provided you update diligently!</a:t>
            </a:r>
          </a:p>
          <a:p>
            <a:pPr marL="0" indent="0">
              <a:buNone/>
            </a:pPr>
            <a:endParaRPr lang="en-US" sz="1600" dirty="0"/>
          </a:p>
          <a:p>
            <a:pPr marL="0" indent="0">
              <a:buNone/>
            </a:pPr>
            <a:endParaRPr lang="en-US" sz="1600" dirty="0"/>
          </a:p>
          <a:p>
            <a:pPr marL="0" indent="0">
              <a:buNone/>
            </a:pPr>
            <a:r>
              <a:rPr lang="en-US" sz="1600" b="1" u="sng" dirty="0"/>
              <a:t> </a:t>
            </a:r>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3" name="Slide Number Placeholder 12"/>
          <p:cNvSpPr>
            <a:spLocks noGrp="1"/>
          </p:cNvSpPr>
          <p:nvPr>
            <p:ph type="sldNum" sz="quarter" idx="4"/>
          </p:nvPr>
        </p:nvSpPr>
        <p:spPr/>
        <p:txBody>
          <a:bodyPr/>
          <a:lstStyle/>
          <a:p>
            <a:fld id="{268DE643-45C0-48C3-B92D-7D7741B6DFE3}" type="slidenum">
              <a:rPr lang="en-US" smtClean="0"/>
              <a:pPr/>
              <a:t>85</a:t>
            </a:fld>
            <a:endParaRPr lang="en-US" dirty="0"/>
          </a:p>
        </p:txBody>
      </p:sp>
      <p:sp>
        <p:nvSpPr>
          <p:cNvPr id="2" name="Title 1"/>
          <p:cNvSpPr>
            <a:spLocks noGrp="1"/>
          </p:cNvSpPr>
          <p:nvPr>
            <p:ph type="title"/>
          </p:nvPr>
        </p:nvSpPr>
        <p:spPr>
          <a:xfrm>
            <a:off x="609600" y="254249"/>
            <a:ext cx="8229600" cy="762000"/>
          </a:xfrm>
        </p:spPr>
        <p:txBody>
          <a:bodyPr/>
          <a:lstStyle/>
          <a:p>
            <a:r>
              <a:rPr lang="en-US" dirty="0"/>
              <a:t>TELEWORKING TIPS</a:t>
            </a:r>
          </a:p>
        </p:txBody>
      </p:sp>
    </p:spTree>
    <p:extLst>
      <p:ext uri="{BB962C8B-B14F-4D97-AF65-F5344CB8AC3E}">
        <p14:creationId xmlns:p14="http://schemas.microsoft.com/office/powerpoint/2010/main" val="34752405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219200"/>
            <a:ext cx="8229600" cy="4876800"/>
          </a:xfrm>
        </p:spPr>
        <p:txBody>
          <a:bodyPr/>
          <a:lstStyle/>
          <a:p>
            <a:pPr marL="0" indent="0">
              <a:buNone/>
            </a:pPr>
            <a:r>
              <a:rPr lang="en-US" b="1" u="sng" smtClean="0"/>
              <a:t>CONFIDENTIALITY</a:t>
            </a:r>
            <a:r>
              <a:rPr lang="en-US" b="1" u="sng" dirty="0"/>
              <a:t>:</a:t>
            </a:r>
            <a:r>
              <a:rPr lang="en-US" dirty="0"/>
              <a:t/>
            </a:r>
            <a:br>
              <a:rPr lang="en-US" dirty="0"/>
            </a:br>
            <a:r>
              <a:rPr lang="en-US" sz="2000" dirty="0"/>
              <a:t>-For groups, the chat feature is very useful but also poses confidentiality concerns, as usernames and chat comments are visible in the chat indefinitely. </a:t>
            </a:r>
            <a:br>
              <a:rPr lang="en-US" sz="2000" dirty="0"/>
            </a:br>
            <a:r>
              <a:rPr lang="en-US" sz="2000" dirty="0"/>
              <a:t>-If you use the same group link for a rolling group, new participants will likely be able to see the usernames and chat comments of anyone who was previously in the group. </a:t>
            </a:r>
            <a:br>
              <a:rPr lang="en-US" sz="2000" dirty="0"/>
            </a:br>
            <a:r>
              <a:rPr lang="en-US" sz="2000" dirty="0"/>
              <a:t/>
            </a:r>
            <a:br>
              <a:rPr lang="en-US" sz="2000" dirty="0"/>
            </a:br>
            <a:r>
              <a:rPr lang="en-US" sz="2000" dirty="0">
                <a:sym typeface="Wingdings" panose="05000000000000000000" pitchFamily="2" charset="2"/>
              </a:rPr>
              <a:t></a:t>
            </a:r>
            <a:r>
              <a:rPr lang="en-US" sz="2000" dirty="0"/>
              <a:t>Two ways to address this; it’s most effective if both are implemented:</a:t>
            </a:r>
            <a:br>
              <a:rPr lang="en-US" sz="2000" dirty="0"/>
            </a:br>
            <a:r>
              <a:rPr lang="en-US" sz="2000" dirty="0"/>
              <a:t> 	1.) Directly comment on this feature to new group members, and </a:t>
            </a:r>
            <a:br>
              <a:rPr lang="en-US" sz="2000" dirty="0"/>
            </a:br>
            <a:r>
              <a:rPr lang="en-US" sz="2000" dirty="0"/>
              <a:t> 	encourage them to change their usernames to something non-</a:t>
            </a:r>
            <a:br>
              <a:rPr lang="en-US" sz="2000" dirty="0"/>
            </a:br>
            <a:r>
              <a:rPr lang="en-US" sz="2000" dirty="0"/>
              <a:t> 	identifying if they’re concerned about this. </a:t>
            </a:r>
            <a:br>
              <a:rPr lang="en-US" sz="2000" dirty="0"/>
            </a:br>
            <a:r>
              <a:rPr lang="en-US" sz="2000" dirty="0"/>
              <a:t> 	2.) Once you create a link to a group, you can open up the group </a:t>
            </a:r>
            <a:br>
              <a:rPr lang="en-US" sz="2000" dirty="0"/>
            </a:br>
            <a:r>
              <a:rPr lang="en-US" sz="2000" dirty="0"/>
              <a:t> 	settings and de-select “Chat History” which will hide the chat to new </a:t>
            </a:r>
            <a:br>
              <a:rPr lang="en-US" sz="2000" dirty="0"/>
            </a:br>
            <a:r>
              <a:rPr lang="en-US" sz="2000" dirty="0"/>
              <a:t> 	participants. </a:t>
            </a:r>
            <a:r>
              <a:rPr lang="en-US" sz="2000" dirty="0" smtClean="0"/>
              <a:t>This feature is available in Skype.</a:t>
            </a:r>
            <a:endParaRPr lang="en-US" sz="2400" b="1" u="sng"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86</a:t>
            </a:fld>
            <a:endParaRPr lang="en-US" dirty="0"/>
          </a:p>
        </p:txBody>
      </p:sp>
      <p:sp>
        <p:nvSpPr>
          <p:cNvPr id="2" name="Title 1"/>
          <p:cNvSpPr>
            <a:spLocks noGrp="1"/>
          </p:cNvSpPr>
          <p:nvPr>
            <p:ph type="title"/>
          </p:nvPr>
        </p:nvSpPr>
        <p:spPr>
          <a:xfrm>
            <a:off x="457200" y="152400"/>
            <a:ext cx="8229600" cy="914400"/>
          </a:xfrm>
        </p:spPr>
        <p:txBody>
          <a:bodyPr/>
          <a:lstStyle/>
          <a:p>
            <a:r>
              <a:rPr lang="en-US" dirty="0"/>
              <a:t>TELEWORKING TIPS</a:t>
            </a:r>
          </a:p>
        </p:txBody>
      </p:sp>
    </p:spTree>
    <p:extLst>
      <p:ext uri="{BB962C8B-B14F-4D97-AF65-F5344CB8AC3E}">
        <p14:creationId xmlns:p14="http://schemas.microsoft.com/office/powerpoint/2010/main" val="1984975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04800" y="1070811"/>
            <a:ext cx="8229600" cy="4796589"/>
          </a:xfrm>
        </p:spPr>
        <p:txBody>
          <a:bodyPr/>
          <a:lstStyle/>
          <a:p>
            <a:pPr marL="0" indent="0">
              <a:buNone/>
            </a:pPr>
            <a:r>
              <a:rPr lang="en-US" b="1" u="sng" dirty="0"/>
              <a:t>BOUNDARIES:</a:t>
            </a:r>
            <a:r>
              <a:rPr lang="en-US" dirty="0"/>
              <a:t/>
            </a:r>
            <a:br>
              <a:rPr lang="en-US" dirty="0"/>
            </a:br>
            <a:r>
              <a:rPr lang="en-US" sz="1800" dirty="0"/>
              <a:t>-Sessions using Skype and other applications may not have defined start and end times like CMS.</a:t>
            </a:r>
            <a:br>
              <a:rPr lang="en-US" sz="1800" dirty="0"/>
            </a:br>
            <a:r>
              <a:rPr lang="en-US" sz="1800" dirty="0"/>
              <a:t>-Without start and end times, patients can access the link and start a call or chat at any time, and everyone in the group will get a notification on any device they’ve used for the group. </a:t>
            </a:r>
            <a:br>
              <a:rPr lang="en-US" sz="1800" dirty="0"/>
            </a:br>
            <a:r>
              <a:rPr lang="en-US" sz="1800" dirty="0"/>
              <a:t/>
            </a:r>
            <a:br>
              <a:rPr lang="en-US" sz="1800" dirty="0"/>
            </a:br>
            <a:r>
              <a:rPr lang="en-US" sz="1800" dirty="0">
                <a:sym typeface="Wingdings" panose="05000000000000000000" pitchFamily="2" charset="2"/>
              </a:rPr>
              <a:t></a:t>
            </a:r>
            <a:r>
              <a:rPr lang="en-US" sz="1800" dirty="0"/>
              <a:t>Four suggestions for this:</a:t>
            </a:r>
          </a:p>
          <a:p>
            <a:pPr marL="574675" indent="-234950">
              <a:buFont typeface="+mj-lt"/>
              <a:buAutoNum type="arabicPeriod"/>
            </a:pPr>
            <a:r>
              <a:rPr lang="en-US" sz="1800" dirty="0"/>
              <a:t>Directly address this issue when discussing group expectations, remind patients of other emergency resources, and make the expectations clear regarding when and how to use the link. </a:t>
            </a:r>
          </a:p>
          <a:p>
            <a:pPr marL="574675" indent="-234950">
              <a:buFont typeface="+mj-lt"/>
              <a:buAutoNum type="arabicPeriod"/>
            </a:pPr>
            <a:r>
              <a:rPr lang="en-US" sz="1800" dirty="0"/>
              <a:t>Encourage patients (and other clinicians) to turn off notifications within their Skype account so they don’t receive alerts if they don’t wish to. </a:t>
            </a:r>
          </a:p>
          <a:p>
            <a:pPr marL="574675" indent="-234950">
              <a:buFont typeface="+mj-lt"/>
              <a:buAutoNum type="arabicPeriod"/>
            </a:pPr>
            <a:r>
              <a:rPr lang="en-US" sz="1800" dirty="0"/>
              <a:t>Sign out of Skype at the end of your work day (especially useful for clinicians).</a:t>
            </a:r>
          </a:p>
          <a:p>
            <a:pPr marL="574675" indent="-234950">
              <a:buFont typeface="+mj-lt"/>
              <a:buAutoNum type="arabicPeriod"/>
            </a:pPr>
            <a:r>
              <a:rPr lang="en-US" sz="1800" dirty="0"/>
              <a:t>Remove patients from the group/team when they have graduated from or have otherwise completed the group.</a:t>
            </a:r>
            <a:endParaRPr lang="en-US" sz="1800" b="1" u="sng"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87</a:t>
            </a:fld>
            <a:endParaRPr lang="en-US" dirty="0"/>
          </a:p>
        </p:txBody>
      </p:sp>
      <p:sp>
        <p:nvSpPr>
          <p:cNvPr id="2" name="Title 1"/>
          <p:cNvSpPr>
            <a:spLocks noGrp="1"/>
          </p:cNvSpPr>
          <p:nvPr>
            <p:ph type="title"/>
          </p:nvPr>
        </p:nvSpPr>
        <p:spPr>
          <a:xfrm>
            <a:off x="457200" y="152400"/>
            <a:ext cx="8229600" cy="914400"/>
          </a:xfrm>
        </p:spPr>
        <p:txBody>
          <a:bodyPr/>
          <a:lstStyle/>
          <a:p>
            <a:r>
              <a:rPr lang="en-US" dirty="0"/>
              <a:t>TELEWORKING TIPS</a:t>
            </a:r>
          </a:p>
        </p:txBody>
      </p:sp>
    </p:spTree>
    <p:extLst>
      <p:ext uri="{BB962C8B-B14F-4D97-AF65-F5344CB8AC3E}">
        <p14:creationId xmlns:p14="http://schemas.microsoft.com/office/powerpoint/2010/main" val="14506985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dirty="0"/>
              <a:t>TELEWORKING TIPS</a:t>
            </a:r>
          </a:p>
        </p:txBody>
      </p:sp>
      <p:sp>
        <p:nvSpPr>
          <p:cNvPr id="3" name="Content Placeholder 2"/>
          <p:cNvSpPr>
            <a:spLocks noGrp="1"/>
          </p:cNvSpPr>
          <p:nvPr>
            <p:ph idx="1"/>
          </p:nvPr>
        </p:nvSpPr>
        <p:spPr>
          <a:xfrm>
            <a:off x="228600" y="1219200"/>
            <a:ext cx="8229600" cy="4648200"/>
          </a:xfrm>
        </p:spPr>
        <p:txBody>
          <a:bodyPr/>
          <a:lstStyle/>
          <a:p>
            <a:pPr marL="0" indent="0">
              <a:buNone/>
            </a:pPr>
            <a:r>
              <a:rPr lang="en-US" sz="2000" b="1" u="sng" dirty="0"/>
              <a:t>Suggested Group Rules:</a:t>
            </a:r>
            <a:endParaRPr lang="en-US" sz="2000" dirty="0"/>
          </a:p>
          <a:p>
            <a:pPr lvl="2"/>
            <a:r>
              <a:rPr lang="en-US" sz="1600" dirty="0"/>
              <a:t>Group members will ensure they are in a private location with little potential for outside individuals (including children) to overhear or oversee group activities; the use of headphones is preferred.</a:t>
            </a:r>
          </a:p>
          <a:p>
            <a:pPr lvl="2"/>
            <a:r>
              <a:rPr lang="en-US" sz="1600" dirty="0"/>
              <a:t>It is the responsibility of all group members to protect the privacy of other members; if someone enters their private location, they are required to inform the group.</a:t>
            </a:r>
          </a:p>
          <a:p>
            <a:pPr lvl="2"/>
            <a:r>
              <a:rPr lang="en-US" sz="1600" dirty="0"/>
              <a:t>Members are expected to participate in full audio/video mode unless the group is strictly educational in nature, in which audio-only is acceptable.  If a group member loses their video connection, the facilitator will pause group discussion until the member re-establishes their video feed or (if this does not appear likely) until the group makes a decision about whether or not to proceed without it.</a:t>
            </a:r>
          </a:p>
          <a:p>
            <a:pPr lvl="2"/>
            <a:r>
              <a:rPr lang="en-US" sz="1600" dirty="0"/>
              <a:t>Group members must be dressed appropriately during sessions; the facilitator reserves the right to dismiss any group members with inappropriate attire.</a:t>
            </a:r>
          </a:p>
          <a:p>
            <a:pPr lvl="2"/>
            <a:r>
              <a:rPr lang="en-US" sz="1600" dirty="0"/>
              <a:t>Patients may not be driving, shopping, cooking, or otherwise distracted while participating in virtual group therapy.</a:t>
            </a:r>
          </a:p>
          <a:p>
            <a:pPr lvl="2"/>
            <a:r>
              <a:rPr lang="en-US" sz="1600" dirty="0"/>
              <a:t>Failure to comply with group rules may result in removal from the group.  If participation is required by regulation, the members’ command or supervisor will be informed.</a:t>
            </a:r>
          </a:p>
        </p:txBody>
      </p:sp>
      <p:sp>
        <p:nvSpPr>
          <p:cNvPr id="4" name="Date Placeholder 3"/>
          <p:cNvSpPr>
            <a:spLocks noGrp="1"/>
          </p:cNvSpPr>
          <p:nvPr>
            <p:ph type="dt" sz="half" idx="2"/>
          </p:nvPr>
        </p:nvSpPr>
        <p:spPr/>
        <p:txBody>
          <a:bodyPr/>
          <a:lstStyle/>
          <a:p>
            <a:fld id="{8F66FC74-DC4C-4EDB-A76E-1FDBBB4099FA}" type="datetime1">
              <a:rPr lang="en-US" smtClean="0"/>
              <a:t>12/14/2020</a:t>
            </a:fld>
            <a:endParaRPr lang="en-US"/>
          </a:p>
        </p:txBody>
      </p:sp>
      <p:sp>
        <p:nvSpPr>
          <p:cNvPr id="6" name="Slide Number Placeholder 5"/>
          <p:cNvSpPr>
            <a:spLocks noGrp="1"/>
          </p:cNvSpPr>
          <p:nvPr>
            <p:ph type="sldNum" sz="quarter" idx="4"/>
          </p:nvPr>
        </p:nvSpPr>
        <p:spPr/>
        <p:txBody>
          <a:bodyPr/>
          <a:lstStyle/>
          <a:p>
            <a:fld id="{268DE643-45C0-48C3-B92D-7D7741B6DFE3}" type="slidenum">
              <a:rPr lang="en-US" smtClean="0"/>
              <a:pPr/>
              <a:t>88</a:t>
            </a:fld>
            <a:endParaRPr lang="en-US" dirty="0"/>
          </a:p>
        </p:txBody>
      </p:sp>
    </p:spTree>
    <p:extLst>
      <p:ext uri="{BB962C8B-B14F-4D97-AF65-F5344CB8AC3E}">
        <p14:creationId xmlns:p14="http://schemas.microsoft.com/office/powerpoint/2010/main" val="26710149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dirty="0"/>
              <a:t>TELEWORKING TIPS</a:t>
            </a:r>
          </a:p>
        </p:txBody>
      </p:sp>
      <p:sp>
        <p:nvSpPr>
          <p:cNvPr id="3" name="Content Placeholder 2"/>
          <p:cNvSpPr>
            <a:spLocks noGrp="1"/>
          </p:cNvSpPr>
          <p:nvPr>
            <p:ph idx="1"/>
          </p:nvPr>
        </p:nvSpPr>
        <p:spPr>
          <a:xfrm>
            <a:off x="228600" y="1219200"/>
            <a:ext cx="8229600" cy="4800600"/>
          </a:xfrm>
        </p:spPr>
        <p:txBody>
          <a:bodyPr/>
          <a:lstStyle/>
          <a:p>
            <a:pPr marL="0" indent="0">
              <a:buNone/>
            </a:pPr>
            <a:r>
              <a:rPr lang="en-US" sz="2000" b="1" u="sng" dirty="0"/>
              <a:t>Groups</a:t>
            </a:r>
            <a:endParaRPr lang="en-US" sz="2000" dirty="0"/>
          </a:p>
          <a:p>
            <a:pPr lvl="1">
              <a:buFont typeface="Arial" panose="020B0604020202020204" pitchFamily="34" charset="0"/>
              <a:buChar char="•"/>
            </a:pPr>
            <a:r>
              <a:rPr lang="en-US" dirty="0"/>
              <a:t>Group cohesion and psychological safety are best enhanced when everyone can see each other. The facilitator may choose to make some rare exceptions if having the camera on poses a genuine clinical issue for the patient’s anxiety, or if a patient is joining from a workplace that does not allow camera use, although facilitators should emphasize the expectation that cameras are on and participants are visible in the vast majority of situations. </a:t>
            </a:r>
          </a:p>
          <a:p>
            <a:pPr lvl="1">
              <a:buFont typeface="Arial" panose="020B0604020202020204" pitchFamily="34" charset="0"/>
              <a:buChar char="•"/>
            </a:pPr>
            <a:r>
              <a:rPr lang="en-US" dirty="0"/>
              <a:t>Group members may often drop in and out due to poor connection, and it is infeasible to stop every time this occurs.  Someone leaving angry or immediately following a vulnerable disclosure may represent deliberate behavior and should raise concern.  For this reason, having a co-facilitator (ideally a BH tech) is ideal when possible, as one facilitator can leave the group to check on the patient while the other continues running the group.</a:t>
            </a:r>
            <a:endParaRPr lang="en-US" sz="1600" dirty="0"/>
          </a:p>
        </p:txBody>
      </p:sp>
      <p:sp>
        <p:nvSpPr>
          <p:cNvPr id="4" name="Date Placeholder 3"/>
          <p:cNvSpPr>
            <a:spLocks noGrp="1"/>
          </p:cNvSpPr>
          <p:nvPr>
            <p:ph type="dt" sz="half" idx="2"/>
          </p:nvPr>
        </p:nvSpPr>
        <p:spPr/>
        <p:txBody>
          <a:bodyPr/>
          <a:lstStyle/>
          <a:p>
            <a:fld id="{8F66FC74-DC4C-4EDB-A76E-1FDBBB4099FA}" type="datetime1">
              <a:rPr lang="en-US" smtClean="0"/>
              <a:t>12/14/2020</a:t>
            </a:fld>
            <a:endParaRPr lang="en-US"/>
          </a:p>
        </p:txBody>
      </p:sp>
      <p:sp>
        <p:nvSpPr>
          <p:cNvPr id="5" name="Footer Placeholder 4"/>
          <p:cNvSpPr>
            <a:spLocks noGrp="1"/>
          </p:cNvSpPr>
          <p:nvPr>
            <p:ph type="ftr" sz="quarter" idx="3"/>
          </p:nvPr>
        </p:nvSpPr>
        <p:spPr/>
        <p:txBody>
          <a:bodyPr/>
          <a:lstStyle/>
          <a:p>
            <a:endParaRPr lang="en-US" dirty="0"/>
          </a:p>
        </p:txBody>
      </p:sp>
      <p:sp>
        <p:nvSpPr>
          <p:cNvPr id="6" name="Slide Number Placeholder 5"/>
          <p:cNvSpPr>
            <a:spLocks noGrp="1"/>
          </p:cNvSpPr>
          <p:nvPr>
            <p:ph type="sldNum" sz="quarter" idx="4"/>
          </p:nvPr>
        </p:nvSpPr>
        <p:spPr/>
        <p:txBody>
          <a:bodyPr/>
          <a:lstStyle/>
          <a:p>
            <a:fld id="{268DE643-45C0-48C3-B92D-7D7741B6DFE3}" type="slidenum">
              <a:rPr lang="en-US" smtClean="0"/>
              <a:pPr/>
              <a:t>89</a:t>
            </a:fld>
            <a:endParaRPr lang="en-US" dirty="0"/>
          </a:p>
        </p:txBody>
      </p:sp>
    </p:spTree>
    <p:extLst>
      <p:ext uri="{BB962C8B-B14F-4D97-AF65-F5344CB8AC3E}">
        <p14:creationId xmlns:p14="http://schemas.microsoft.com/office/powerpoint/2010/main" val="44865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vert="horz" lIns="91440" tIns="45720" rIns="91440" bIns="45720" rtlCol="0" anchor="t">
            <a:noAutofit/>
          </a:bodyPr>
          <a:lstStyle/>
          <a:p>
            <a:pPr marL="0" indent="0">
              <a:buNone/>
            </a:pPr>
            <a:r>
              <a:rPr lang="en-US" u="sng"/>
              <a:t>HOW TO CREATE POLLS IN ADOBE CONNECCT</a:t>
            </a:r>
          </a:p>
          <a:p>
            <a:pPr marL="172720" indent="-172720"/>
            <a:r>
              <a:rPr lang="en-US" sz="2000" dirty="0"/>
              <a:t>Create multiple choice questions or short answer polls for a participant or group member by clicking on “Pods.” Scroll down to “poll” and follow steps below:</a:t>
            </a:r>
            <a:endParaRPr lang="en-US" dirty="0">
              <a:cs typeface="Calibri"/>
            </a:endParaRPr>
          </a:p>
          <a:p>
            <a:pPr marL="0" indent="0">
              <a:buNone/>
            </a:pPr>
            <a:endParaRPr lang="en-US"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9</a:t>
            </a:fld>
            <a:endParaRPr lang="en-US" dirty="0"/>
          </a:p>
        </p:txBody>
      </p:sp>
      <p:sp>
        <p:nvSpPr>
          <p:cNvPr id="2" name="Title 1"/>
          <p:cNvSpPr>
            <a:spLocks noGrp="1"/>
          </p:cNvSpPr>
          <p:nvPr>
            <p:ph type="title"/>
          </p:nvPr>
        </p:nvSpPr>
        <p:spPr/>
        <p:txBody>
          <a:bodyPr/>
          <a:lstStyle/>
          <a:p>
            <a:r>
              <a:rPr lang="en-US" dirty="0"/>
              <a:t>ADOBE CONNECT</a:t>
            </a:r>
          </a:p>
        </p:txBody>
      </p:sp>
      <p:pic>
        <p:nvPicPr>
          <p:cNvPr id="5" name="Picture 4"/>
          <p:cNvPicPr>
            <a:picLocks noChangeAspect="1"/>
          </p:cNvPicPr>
          <p:nvPr/>
        </p:nvPicPr>
        <p:blipFill>
          <a:blip r:embed="rId3"/>
          <a:stretch>
            <a:fillRect/>
          </a:stretch>
        </p:blipFill>
        <p:spPr>
          <a:xfrm>
            <a:off x="756563" y="3418347"/>
            <a:ext cx="2083353" cy="22098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727638" y="4635794"/>
            <a:ext cx="2133600" cy="250342"/>
          </a:xfrm>
          <a:prstGeom prst="rect">
            <a:avLst/>
          </a:prstGeom>
        </p:spPr>
      </p:pic>
      <p:pic>
        <p:nvPicPr>
          <p:cNvPr id="14" name="Picture 13"/>
          <p:cNvPicPr>
            <a:picLocks noChangeAspect="1"/>
          </p:cNvPicPr>
          <p:nvPr/>
        </p:nvPicPr>
        <p:blipFill>
          <a:blip r:embed="rId5"/>
          <a:stretch>
            <a:fillRect/>
          </a:stretch>
        </p:blipFill>
        <p:spPr>
          <a:xfrm>
            <a:off x="3097458" y="5102173"/>
            <a:ext cx="3605558" cy="1154853"/>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000500" y="5643468"/>
            <a:ext cx="1143000" cy="507831"/>
          </a:xfrm>
          <a:prstGeom prst="rect">
            <a:avLst/>
          </a:prstGeom>
          <a:solidFill>
            <a:schemeClr val="bg1">
              <a:lumMod val="95000"/>
            </a:schemeClr>
          </a:solidFill>
          <a:ln>
            <a:solidFill>
              <a:schemeClr val="bg1">
                <a:lumMod val="50000"/>
              </a:schemeClr>
            </a:solidFill>
          </a:ln>
        </p:spPr>
        <p:txBody>
          <a:bodyPr wrap="square" rtlCol="0">
            <a:spAutoFit/>
          </a:bodyPr>
          <a:lstStyle/>
          <a:p>
            <a:r>
              <a:rPr lang="en-US" sz="900" dirty="0"/>
              <a:t>Multiple Choice</a:t>
            </a:r>
          </a:p>
          <a:p>
            <a:r>
              <a:rPr lang="en-US" sz="900" dirty="0"/>
              <a:t>Multiple Answers</a:t>
            </a:r>
          </a:p>
          <a:p>
            <a:r>
              <a:rPr lang="en-US" sz="900" dirty="0"/>
              <a:t>Short Answer</a:t>
            </a:r>
          </a:p>
        </p:txBody>
      </p:sp>
      <p:cxnSp>
        <p:nvCxnSpPr>
          <p:cNvPr id="17" name="Straight Arrow Connector 16"/>
          <p:cNvCxnSpPr/>
          <p:nvPr/>
        </p:nvCxnSpPr>
        <p:spPr>
          <a:xfrm>
            <a:off x="3686579" y="5545675"/>
            <a:ext cx="258795" cy="186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20499" y="3902642"/>
            <a:ext cx="1143000" cy="1477328"/>
          </a:xfrm>
          <a:prstGeom prst="rect">
            <a:avLst/>
          </a:prstGeom>
          <a:solidFill>
            <a:schemeClr val="bg1">
              <a:lumMod val="95000"/>
            </a:schemeClr>
          </a:solidFill>
          <a:ln>
            <a:solidFill>
              <a:schemeClr val="bg1">
                <a:lumMod val="50000"/>
              </a:schemeClr>
            </a:solidFill>
          </a:ln>
        </p:spPr>
        <p:txBody>
          <a:bodyPr wrap="square" rtlCol="0">
            <a:spAutoFit/>
          </a:bodyPr>
          <a:lstStyle/>
          <a:p>
            <a:r>
              <a:rPr lang="en-US" sz="900" dirty="0"/>
              <a:t>Hide</a:t>
            </a:r>
          </a:p>
          <a:p>
            <a:r>
              <a:rPr lang="en-US" sz="900" dirty="0"/>
              <a:t>Maximize</a:t>
            </a:r>
          </a:p>
          <a:p>
            <a:r>
              <a:rPr lang="en-US" sz="900" dirty="0"/>
              <a:t>Broadcast Results</a:t>
            </a:r>
          </a:p>
          <a:p>
            <a:r>
              <a:rPr lang="en-US" sz="900" dirty="0"/>
              <a:t>Clear Answers</a:t>
            </a:r>
          </a:p>
          <a:p>
            <a:r>
              <a:rPr lang="en-US" sz="900" dirty="0"/>
              <a:t>New Poll</a:t>
            </a:r>
          </a:p>
          <a:p>
            <a:r>
              <a:rPr lang="en-US" sz="900" dirty="0"/>
              <a:t>Select Poll</a:t>
            </a:r>
          </a:p>
          <a:p>
            <a:r>
              <a:rPr lang="en-US" sz="900" dirty="0"/>
              <a:t>Select Question Type</a:t>
            </a:r>
          </a:p>
          <a:p>
            <a:r>
              <a:rPr lang="en-US" sz="900" dirty="0"/>
              <a:t>Open</a:t>
            </a:r>
          </a:p>
          <a:p>
            <a:r>
              <a:rPr lang="en-US" sz="900" dirty="0"/>
              <a:t>Help</a:t>
            </a:r>
          </a:p>
        </p:txBody>
      </p:sp>
      <p:cxnSp>
        <p:nvCxnSpPr>
          <p:cNvPr id="19" name="Straight Arrow Connector 18"/>
          <p:cNvCxnSpPr/>
          <p:nvPr/>
        </p:nvCxnSpPr>
        <p:spPr>
          <a:xfrm flipV="1">
            <a:off x="6558744" y="4834040"/>
            <a:ext cx="205864" cy="3145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754380" y="4004686"/>
            <a:ext cx="315550" cy="288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90830" y="3466538"/>
            <a:ext cx="1063512" cy="507831"/>
          </a:xfrm>
          <a:prstGeom prst="rect">
            <a:avLst/>
          </a:prstGeom>
          <a:solidFill>
            <a:schemeClr val="bg1">
              <a:lumMod val="95000"/>
            </a:schemeClr>
          </a:solidFill>
          <a:ln>
            <a:solidFill>
              <a:schemeClr val="bg1">
                <a:lumMod val="50000"/>
              </a:schemeClr>
            </a:solidFill>
          </a:ln>
        </p:spPr>
        <p:txBody>
          <a:bodyPr wrap="square" rtlCol="0">
            <a:spAutoFit/>
          </a:bodyPr>
          <a:lstStyle/>
          <a:p>
            <a:r>
              <a:rPr lang="en-US" sz="900" dirty="0"/>
              <a:t>Show as %</a:t>
            </a:r>
          </a:p>
          <a:p>
            <a:r>
              <a:rPr lang="en-US" sz="900" dirty="0"/>
              <a:t>Show as numbers</a:t>
            </a:r>
          </a:p>
          <a:p>
            <a:r>
              <a:rPr lang="en-US" sz="900" dirty="0"/>
              <a:t>Show both</a:t>
            </a:r>
          </a:p>
        </p:txBody>
      </p:sp>
      <p:sp>
        <p:nvSpPr>
          <p:cNvPr id="26" name="TextBox 25"/>
          <p:cNvSpPr txBox="1"/>
          <p:nvPr/>
        </p:nvSpPr>
        <p:spPr>
          <a:xfrm>
            <a:off x="1028700" y="3140609"/>
            <a:ext cx="990600" cy="369332"/>
          </a:xfrm>
          <a:prstGeom prst="rect">
            <a:avLst/>
          </a:prstGeom>
          <a:noFill/>
        </p:spPr>
        <p:txBody>
          <a:bodyPr wrap="square" rtlCol="0">
            <a:spAutoFit/>
          </a:bodyPr>
          <a:lstStyle/>
          <a:p>
            <a:pPr algn="ctr"/>
            <a:r>
              <a:rPr lang="en-US" dirty="0">
                <a:solidFill>
                  <a:srgbClr val="FF0000"/>
                </a:solidFill>
              </a:rPr>
              <a:t>Step 1</a:t>
            </a:r>
          </a:p>
        </p:txBody>
      </p:sp>
      <p:sp>
        <p:nvSpPr>
          <p:cNvPr id="27" name="TextBox 26"/>
          <p:cNvSpPr txBox="1"/>
          <p:nvPr/>
        </p:nvSpPr>
        <p:spPr>
          <a:xfrm>
            <a:off x="2675939" y="4350813"/>
            <a:ext cx="990600" cy="369332"/>
          </a:xfrm>
          <a:prstGeom prst="rect">
            <a:avLst/>
          </a:prstGeom>
          <a:noFill/>
        </p:spPr>
        <p:txBody>
          <a:bodyPr wrap="square" rtlCol="0">
            <a:spAutoFit/>
          </a:bodyPr>
          <a:lstStyle/>
          <a:p>
            <a:pPr algn="ctr"/>
            <a:r>
              <a:rPr lang="en-US" dirty="0">
                <a:solidFill>
                  <a:srgbClr val="FF0000"/>
                </a:solidFill>
              </a:rPr>
              <a:t>Step 2</a:t>
            </a:r>
          </a:p>
        </p:txBody>
      </p:sp>
      <p:sp>
        <p:nvSpPr>
          <p:cNvPr id="28" name="TextBox 27"/>
          <p:cNvSpPr txBox="1"/>
          <p:nvPr/>
        </p:nvSpPr>
        <p:spPr>
          <a:xfrm>
            <a:off x="3893946" y="5379705"/>
            <a:ext cx="990600" cy="369332"/>
          </a:xfrm>
          <a:prstGeom prst="rect">
            <a:avLst/>
          </a:prstGeom>
          <a:noFill/>
        </p:spPr>
        <p:txBody>
          <a:bodyPr wrap="square" rtlCol="0">
            <a:spAutoFit/>
          </a:bodyPr>
          <a:lstStyle/>
          <a:p>
            <a:pPr algn="ctr"/>
            <a:r>
              <a:rPr lang="en-US" dirty="0">
                <a:solidFill>
                  <a:srgbClr val="FF0000"/>
                </a:solidFill>
              </a:rPr>
              <a:t>Step 3</a:t>
            </a:r>
          </a:p>
        </p:txBody>
      </p:sp>
      <p:cxnSp>
        <p:nvCxnSpPr>
          <p:cNvPr id="29" name="Straight Arrow Connector 28"/>
          <p:cNvCxnSpPr/>
          <p:nvPr/>
        </p:nvCxnSpPr>
        <p:spPr>
          <a:xfrm>
            <a:off x="3220199" y="4896163"/>
            <a:ext cx="258795" cy="186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676657" y="5010373"/>
            <a:ext cx="990600" cy="369332"/>
          </a:xfrm>
          <a:prstGeom prst="rect">
            <a:avLst/>
          </a:prstGeom>
          <a:noFill/>
        </p:spPr>
        <p:txBody>
          <a:bodyPr wrap="square" rtlCol="0">
            <a:spAutoFit/>
          </a:bodyPr>
          <a:lstStyle/>
          <a:p>
            <a:pPr algn="ctr"/>
            <a:r>
              <a:rPr lang="en-US" dirty="0">
                <a:solidFill>
                  <a:srgbClr val="FF0000"/>
                </a:solidFill>
              </a:rPr>
              <a:t>Step 4</a:t>
            </a:r>
          </a:p>
        </p:txBody>
      </p:sp>
      <p:sp>
        <p:nvSpPr>
          <p:cNvPr id="32" name="TextBox 31"/>
          <p:cNvSpPr txBox="1"/>
          <p:nvPr/>
        </p:nvSpPr>
        <p:spPr>
          <a:xfrm>
            <a:off x="7909061" y="3924300"/>
            <a:ext cx="990600" cy="369332"/>
          </a:xfrm>
          <a:prstGeom prst="rect">
            <a:avLst/>
          </a:prstGeom>
          <a:noFill/>
        </p:spPr>
        <p:txBody>
          <a:bodyPr wrap="square" rtlCol="0">
            <a:spAutoFit/>
          </a:bodyPr>
          <a:lstStyle/>
          <a:p>
            <a:pPr algn="ctr"/>
            <a:r>
              <a:rPr lang="en-US" dirty="0">
                <a:solidFill>
                  <a:srgbClr val="FF0000"/>
                </a:solidFill>
              </a:rPr>
              <a:t>Step 5</a:t>
            </a:r>
          </a:p>
        </p:txBody>
      </p:sp>
      <p:cxnSp>
        <p:nvCxnSpPr>
          <p:cNvPr id="48" name="Straight Arrow Connector 47"/>
          <p:cNvCxnSpPr/>
          <p:nvPr/>
        </p:nvCxnSpPr>
        <p:spPr>
          <a:xfrm flipV="1">
            <a:off x="1373295" y="3613696"/>
            <a:ext cx="315550" cy="288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0" descr="Adobe Connect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7161" y="-10653"/>
            <a:ext cx="1207487" cy="11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504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04800" y="1070811"/>
            <a:ext cx="8229600" cy="4367463"/>
          </a:xfrm>
        </p:spPr>
        <p:txBody>
          <a:bodyPr/>
          <a:lstStyle/>
          <a:p>
            <a:pPr marL="0" indent="0">
              <a:buNone/>
            </a:pPr>
            <a:r>
              <a:rPr lang="en-US" b="1" u="sng" dirty="0"/>
              <a:t>Audio-Video Troubleshooting:</a:t>
            </a:r>
            <a:r>
              <a:rPr lang="en-US" dirty="0"/>
              <a:t/>
            </a:r>
            <a:br>
              <a:rPr lang="en-US" dirty="0"/>
            </a:br>
            <a:r>
              <a:rPr lang="en-US" dirty="0"/>
              <a:t/>
            </a:r>
            <a:br>
              <a:rPr lang="en-US" dirty="0"/>
            </a:br>
            <a:r>
              <a:rPr lang="en-US" sz="1800" dirty="0"/>
              <a:t>-Briefly turning off the camera can help if reception is getting choppy</a:t>
            </a:r>
            <a:br>
              <a:rPr lang="en-US" sz="1800" dirty="0"/>
            </a:br>
            <a:r>
              <a:rPr lang="en-US" sz="1800" dirty="0"/>
              <a:t>-If the patient can see you but not hear you if can help to:</a:t>
            </a:r>
            <a:br>
              <a:rPr lang="en-US" sz="1800" dirty="0"/>
            </a:br>
            <a:r>
              <a:rPr lang="en-US" sz="1800" dirty="0"/>
              <a:t> 	1.) Leave the call</a:t>
            </a:r>
            <a:br>
              <a:rPr lang="en-US" sz="1800" dirty="0"/>
            </a:br>
            <a:r>
              <a:rPr lang="en-US" sz="1800" dirty="0"/>
              <a:t> 	2.) Call back as audio only (using the phone icon), then turn the camera on</a:t>
            </a:r>
            <a:br>
              <a:rPr lang="en-US" sz="1800" dirty="0"/>
            </a:br>
            <a:endParaRPr lang="en-US" sz="1800" b="1" u="sng"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90</a:t>
            </a:fld>
            <a:endParaRPr lang="en-US" dirty="0"/>
          </a:p>
        </p:txBody>
      </p:sp>
      <p:sp>
        <p:nvSpPr>
          <p:cNvPr id="2" name="Title 1"/>
          <p:cNvSpPr>
            <a:spLocks noGrp="1"/>
          </p:cNvSpPr>
          <p:nvPr>
            <p:ph type="title"/>
          </p:nvPr>
        </p:nvSpPr>
        <p:spPr>
          <a:xfrm>
            <a:off x="457200" y="152400"/>
            <a:ext cx="8229600" cy="914400"/>
          </a:xfrm>
        </p:spPr>
        <p:txBody>
          <a:bodyPr/>
          <a:lstStyle/>
          <a:p>
            <a:r>
              <a:rPr lang="en-US" dirty="0"/>
              <a:t>TELEWORKING TIPS</a:t>
            </a:r>
          </a:p>
        </p:txBody>
      </p:sp>
    </p:spTree>
    <p:extLst>
      <p:ext uri="{BB962C8B-B14F-4D97-AF65-F5344CB8AC3E}">
        <p14:creationId xmlns:p14="http://schemas.microsoft.com/office/powerpoint/2010/main" val="3850836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TELEWORKING TIPS</a:t>
            </a:r>
          </a:p>
        </p:txBody>
      </p:sp>
      <p:sp>
        <p:nvSpPr>
          <p:cNvPr id="3" name="Content Placeholder 2"/>
          <p:cNvSpPr>
            <a:spLocks noGrp="1"/>
          </p:cNvSpPr>
          <p:nvPr>
            <p:ph idx="1"/>
          </p:nvPr>
        </p:nvSpPr>
        <p:spPr>
          <a:xfrm>
            <a:off x="266700" y="1561307"/>
            <a:ext cx="8229600" cy="4800600"/>
          </a:xfrm>
        </p:spPr>
        <p:txBody>
          <a:bodyPr/>
          <a:lstStyle/>
          <a:p>
            <a:r>
              <a:rPr lang="en-US" b="1" u="sng" dirty="0"/>
              <a:t>The Encounter Itself</a:t>
            </a:r>
            <a:endParaRPr lang="en-US" dirty="0"/>
          </a:p>
          <a:p>
            <a:pPr lvl="1"/>
            <a:r>
              <a:rPr lang="en-US" dirty="0"/>
              <a:t>Though it feels unnatural/uncomfortable – try as much as possible to make eye contact with the camera and not the eyes of the person on the screen. </a:t>
            </a:r>
          </a:p>
          <a:p>
            <a:pPr lvl="1"/>
            <a:r>
              <a:rPr lang="en-US" dirty="0"/>
              <a:t>All telehealth notes should include the language: “The patient has been informed about the benefits and limitations of care delivered via virtual health. The patient understands they reserve the right to in-person care but elects VH today verbally. Provider confirmed patient is located at &lt;address&gt; and is available at &lt;phone number&gt; in case of A/V connection problems or emergency.” </a:t>
            </a:r>
          </a:p>
          <a:p>
            <a:pPr lvl="1"/>
            <a:r>
              <a:rPr lang="en-US" dirty="0"/>
              <a:t>If it’s a phone-only session, the end of the second sentence should read “but elects audio-only VH today verbally,”</a:t>
            </a:r>
          </a:p>
        </p:txBody>
      </p:sp>
      <p:sp>
        <p:nvSpPr>
          <p:cNvPr id="4" name="Date Placeholder 3"/>
          <p:cNvSpPr>
            <a:spLocks noGrp="1"/>
          </p:cNvSpPr>
          <p:nvPr>
            <p:ph type="dt" sz="half" idx="2"/>
          </p:nvPr>
        </p:nvSpPr>
        <p:spPr/>
        <p:txBody>
          <a:bodyPr/>
          <a:lstStyle/>
          <a:p>
            <a:fld id="{8F66FC74-DC4C-4EDB-A76E-1FDBBB4099FA}" type="datetime1">
              <a:rPr lang="en-US" smtClean="0"/>
              <a:t>12/14/2020</a:t>
            </a:fld>
            <a:endParaRPr lang="en-US"/>
          </a:p>
        </p:txBody>
      </p:sp>
      <p:sp>
        <p:nvSpPr>
          <p:cNvPr id="5" name="Footer Placeholder 4"/>
          <p:cNvSpPr>
            <a:spLocks noGrp="1"/>
          </p:cNvSpPr>
          <p:nvPr>
            <p:ph type="ftr" sz="quarter" idx="3"/>
          </p:nvPr>
        </p:nvSpPr>
        <p:spPr/>
        <p:txBody>
          <a:bodyPr/>
          <a:lstStyle/>
          <a:p>
            <a:endParaRPr lang="en-US" dirty="0"/>
          </a:p>
        </p:txBody>
      </p:sp>
      <p:sp>
        <p:nvSpPr>
          <p:cNvPr id="6" name="Slide Number Placeholder 5"/>
          <p:cNvSpPr>
            <a:spLocks noGrp="1"/>
          </p:cNvSpPr>
          <p:nvPr>
            <p:ph type="sldNum" sz="quarter" idx="4"/>
          </p:nvPr>
        </p:nvSpPr>
        <p:spPr/>
        <p:txBody>
          <a:bodyPr/>
          <a:lstStyle/>
          <a:p>
            <a:fld id="{268DE643-45C0-48C3-B92D-7D7741B6DFE3}" type="slidenum">
              <a:rPr lang="en-US" smtClean="0"/>
              <a:pPr/>
              <a:t>91</a:t>
            </a:fld>
            <a:endParaRPr lang="en-US" dirty="0"/>
          </a:p>
        </p:txBody>
      </p:sp>
    </p:spTree>
    <p:extLst>
      <p:ext uri="{BB962C8B-B14F-4D97-AF65-F5344CB8AC3E}">
        <p14:creationId xmlns:p14="http://schemas.microsoft.com/office/powerpoint/2010/main" val="42316497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993"/>
            <a:ext cx="8229600" cy="914400"/>
          </a:xfrm>
        </p:spPr>
        <p:txBody>
          <a:bodyPr/>
          <a:lstStyle/>
          <a:p>
            <a:r>
              <a:rPr lang="en-US" dirty="0"/>
              <a:t>TELEWORKING TIPS</a:t>
            </a:r>
          </a:p>
        </p:txBody>
      </p:sp>
      <p:sp>
        <p:nvSpPr>
          <p:cNvPr id="3" name="Content Placeholder 2"/>
          <p:cNvSpPr>
            <a:spLocks noGrp="1"/>
          </p:cNvSpPr>
          <p:nvPr>
            <p:ph idx="1"/>
          </p:nvPr>
        </p:nvSpPr>
        <p:spPr>
          <a:xfrm>
            <a:off x="152400" y="1066800"/>
            <a:ext cx="8382000" cy="5257800"/>
          </a:xfrm>
        </p:spPr>
        <p:txBody>
          <a:bodyPr/>
          <a:lstStyle/>
          <a:p>
            <a:pPr marL="0" indent="0">
              <a:buNone/>
            </a:pPr>
            <a:r>
              <a:rPr lang="en-US" sz="2000" b="1" u="sng" dirty="0"/>
              <a:t>Groups</a:t>
            </a:r>
            <a:endParaRPr lang="en-US" sz="2000" dirty="0"/>
          </a:p>
          <a:p>
            <a:r>
              <a:rPr lang="en-US" sz="2000" dirty="0"/>
              <a:t>A couple of minutes reviewing group expectations with a new group or when a new member joins the group is usually time well spent. This includes:</a:t>
            </a:r>
          </a:p>
          <a:p>
            <a:pPr lvl="1"/>
            <a:r>
              <a:rPr lang="en-US" dirty="0"/>
              <a:t>The formal rules of the group</a:t>
            </a:r>
          </a:p>
          <a:p>
            <a:pPr lvl="1"/>
            <a:r>
              <a:rPr lang="en-US" dirty="0"/>
              <a:t>Asking people to mute their mics when not speaking. </a:t>
            </a:r>
          </a:p>
          <a:p>
            <a:pPr lvl="1"/>
            <a:r>
              <a:rPr lang="en-US" dirty="0"/>
              <a:t>For larger groups, you may want to make use of the “raise hand” feature available on some telehealth platforms so the facilitator can call on participants, though with smaller or more cohesive groups this may actually impede the natural flow of discussion. </a:t>
            </a:r>
          </a:p>
          <a:p>
            <a:r>
              <a:rPr lang="en-US" sz="2000" dirty="0"/>
              <a:t>Tips to Consider for Increasing Engagement:</a:t>
            </a:r>
            <a:br>
              <a:rPr lang="en-US" sz="2000" dirty="0"/>
            </a:br>
            <a:r>
              <a:rPr lang="en-US" sz="2000" dirty="0"/>
              <a:t> 	-Consider a set of check-in questions that everyone answers at the </a:t>
            </a:r>
            <a:br>
              <a:rPr lang="en-US" sz="2000" dirty="0"/>
            </a:br>
            <a:r>
              <a:rPr lang="en-US" sz="2000" dirty="0"/>
              <a:t> 	beginning of a process group, perhaps asking volunteers to read </a:t>
            </a:r>
            <a:br>
              <a:rPr lang="en-US" sz="2000" dirty="0"/>
            </a:br>
            <a:r>
              <a:rPr lang="en-US" sz="2000" dirty="0"/>
              <a:t> 	something aloud if applicable, or simply calling by name on someone </a:t>
            </a:r>
            <a:br>
              <a:rPr lang="en-US" sz="2000" dirty="0"/>
            </a:br>
            <a:r>
              <a:rPr lang="en-US" sz="2000" dirty="0"/>
              <a:t> 	who hasn’t spoken recently – these simple techniques have seemed </a:t>
            </a:r>
            <a:br>
              <a:rPr lang="en-US" sz="2000" dirty="0"/>
            </a:br>
            <a:r>
              <a:rPr lang="en-US" sz="2000" dirty="0"/>
              <a:t> 	a little more useful in the virtual environment than they might be in </a:t>
            </a:r>
            <a:br>
              <a:rPr lang="en-US" sz="2000" dirty="0"/>
            </a:br>
            <a:r>
              <a:rPr lang="en-US" sz="2000" dirty="0"/>
              <a:t> 	person.</a:t>
            </a:r>
            <a:endParaRPr lang="en-US" sz="2000" dirty="0">
              <a:effectLst/>
            </a:endParaRPr>
          </a:p>
        </p:txBody>
      </p:sp>
      <p:sp>
        <p:nvSpPr>
          <p:cNvPr id="4" name="Date Placeholder 3"/>
          <p:cNvSpPr>
            <a:spLocks noGrp="1"/>
          </p:cNvSpPr>
          <p:nvPr>
            <p:ph type="dt" sz="half" idx="2"/>
          </p:nvPr>
        </p:nvSpPr>
        <p:spPr/>
        <p:txBody>
          <a:bodyPr/>
          <a:lstStyle/>
          <a:p>
            <a:fld id="{8F66FC74-DC4C-4EDB-A76E-1FDBBB4099FA}" type="datetime1">
              <a:rPr lang="en-US" smtClean="0"/>
              <a:t>12/14/2020</a:t>
            </a:fld>
            <a:endParaRPr lang="en-US"/>
          </a:p>
        </p:txBody>
      </p:sp>
      <p:sp>
        <p:nvSpPr>
          <p:cNvPr id="5" name="Footer Placeholder 4"/>
          <p:cNvSpPr>
            <a:spLocks noGrp="1"/>
          </p:cNvSpPr>
          <p:nvPr>
            <p:ph type="ftr" sz="quarter" idx="3"/>
          </p:nvPr>
        </p:nvSpPr>
        <p:spPr/>
        <p:txBody>
          <a:bodyPr/>
          <a:lstStyle/>
          <a:p>
            <a:endParaRPr lang="en-US" dirty="0"/>
          </a:p>
        </p:txBody>
      </p:sp>
      <p:sp>
        <p:nvSpPr>
          <p:cNvPr id="6" name="Slide Number Placeholder 5"/>
          <p:cNvSpPr>
            <a:spLocks noGrp="1"/>
          </p:cNvSpPr>
          <p:nvPr>
            <p:ph type="sldNum" sz="quarter" idx="4"/>
          </p:nvPr>
        </p:nvSpPr>
        <p:spPr/>
        <p:txBody>
          <a:bodyPr/>
          <a:lstStyle/>
          <a:p>
            <a:fld id="{268DE643-45C0-48C3-B92D-7D7741B6DFE3}" type="slidenum">
              <a:rPr lang="en-US" smtClean="0"/>
              <a:pPr/>
              <a:t>92</a:t>
            </a:fld>
            <a:endParaRPr lang="en-US" dirty="0"/>
          </a:p>
        </p:txBody>
      </p:sp>
    </p:spTree>
    <p:extLst>
      <p:ext uri="{BB962C8B-B14F-4D97-AF65-F5344CB8AC3E}">
        <p14:creationId xmlns:p14="http://schemas.microsoft.com/office/powerpoint/2010/main" val="40227744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993"/>
            <a:ext cx="8229600" cy="914400"/>
          </a:xfrm>
        </p:spPr>
        <p:txBody>
          <a:bodyPr/>
          <a:lstStyle/>
          <a:p>
            <a:r>
              <a:rPr lang="en-US" dirty="0"/>
              <a:t>TELEWORKING TIPS</a:t>
            </a:r>
          </a:p>
        </p:txBody>
      </p:sp>
      <p:sp>
        <p:nvSpPr>
          <p:cNvPr id="3" name="Content Placeholder 2"/>
          <p:cNvSpPr>
            <a:spLocks noGrp="1"/>
          </p:cNvSpPr>
          <p:nvPr>
            <p:ph idx="1"/>
          </p:nvPr>
        </p:nvSpPr>
        <p:spPr>
          <a:xfrm>
            <a:off x="393700" y="1143000"/>
            <a:ext cx="8229600" cy="5332414"/>
          </a:xfrm>
        </p:spPr>
        <p:txBody>
          <a:bodyPr/>
          <a:lstStyle/>
          <a:p>
            <a:pPr marL="0" indent="0">
              <a:buNone/>
            </a:pPr>
            <a:r>
              <a:rPr lang="en-US" sz="2000" b="1" u="sng" dirty="0"/>
              <a:t>Mindset</a:t>
            </a:r>
          </a:p>
          <a:p>
            <a:r>
              <a:rPr lang="en-US" sz="1800" dirty="0"/>
              <a:t>These platforms are not going to work perfectly.  When problems occur, we may either choose to get flustered, anxious, or annoyed, or to accept it flexibly:</a:t>
            </a:r>
          </a:p>
          <a:p>
            <a:pPr lvl="1"/>
            <a:r>
              <a:rPr lang="en-US" sz="1800" dirty="0"/>
              <a:t>Try to muddle through the best you can, knowing that everyone is having the same challenges (including patients, who can be surprisingly understanding)</a:t>
            </a:r>
          </a:p>
          <a:p>
            <a:pPr lvl="1"/>
            <a:r>
              <a:rPr lang="en-US" sz="1800" dirty="0"/>
              <a:t>Fall back on an old-fashioned phone call for the duration of the encounter</a:t>
            </a:r>
          </a:p>
          <a:p>
            <a:pPr lvl="1"/>
            <a:r>
              <a:rPr lang="en-US" sz="1800" dirty="0"/>
              <a:t>Switch to a different platform</a:t>
            </a:r>
          </a:p>
          <a:p>
            <a:r>
              <a:rPr lang="en-US" sz="1800" dirty="0"/>
              <a:t>Patients are generally not expecting flawless technology; they’re looking for an outlet, some help, and human connection in a time of unprecedented isolation and anxiety. </a:t>
            </a:r>
          </a:p>
          <a:p>
            <a:pPr lvl="1"/>
            <a:r>
              <a:rPr lang="en-US" sz="1800" dirty="0"/>
              <a:t>Of course this is not an argument for lowering our standards, but rather a case for modeling the acceptance and adaptability that we’re trying to help our patients find. </a:t>
            </a:r>
          </a:p>
          <a:p>
            <a:pPr lvl="1"/>
            <a:r>
              <a:rPr lang="en-US" sz="1800" dirty="0"/>
              <a:t>Doing “the best you can,” even when glitchy and imperfect, is actually a really big deal right now.</a:t>
            </a:r>
          </a:p>
          <a:p>
            <a:r>
              <a:rPr lang="en-US" sz="1800" dirty="0"/>
              <a:t>Your skills are valuable, helpful and needed during this time, but you are not an infinite resource.  Be kind to yourself, particularly in the face of technology glitches. </a:t>
            </a:r>
          </a:p>
        </p:txBody>
      </p:sp>
      <p:sp>
        <p:nvSpPr>
          <p:cNvPr id="4" name="Date Placeholder 3"/>
          <p:cNvSpPr>
            <a:spLocks noGrp="1"/>
          </p:cNvSpPr>
          <p:nvPr>
            <p:ph type="dt" sz="half" idx="2"/>
          </p:nvPr>
        </p:nvSpPr>
        <p:spPr/>
        <p:txBody>
          <a:bodyPr/>
          <a:lstStyle/>
          <a:p>
            <a:fld id="{8F66FC74-DC4C-4EDB-A76E-1FDBBB4099FA}" type="datetime1">
              <a:rPr lang="en-US" smtClean="0"/>
              <a:t>12/14/2020</a:t>
            </a:fld>
            <a:endParaRPr lang="en-US"/>
          </a:p>
        </p:txBody>
      </p:sp>
      <p:sp>
        <p:nvSpPr>
          <p:cNvPr id="6" name="Slide Number Placeholder 5"/>
          <p:cNvSpPr>
            <a:spLocks noGrp="1"/>
          </p:cNvSpPr>
          <p:nvPr>
            <p:ph type="sldNum" sz="quarter" idx="4"/>
          </p:nvPr>
        </p:nvSpPr>
        <p:spPr/>
        <p:txBody>
          <a:bodyPr/>
          <a:lstStyle/>
          <a:p>
            <a:fld id="{268DE643-45C0-48C3-B92D-7D7741B6DFE3}" type="slidenum">
              <a:rPr lang="en-US" smtClean="0"/>
              <a:pPr/>
              <a:t>93</a:t>
            </a:fld>
            <a:endParaRPr lang="en-US" dirty="0"/>
          </a:p>
        </p:txBody>
      </p:sp>
    </p:spTree>
    <p:extLst>
      <p:ext uri="{BB962C8B-B14F-4D97-AF65-F5344CB8AC3E}">
        <p14:creationId xmlns:p14="http://schemas.microsoft.com/office/powerpoint/2010/main" val="673691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600200"/>
            <a:ext cx="8229600" cy="4367463"/>
          </a:xfrm>
        </p:spPr>
        <p:txBody>
          <a:bodyPr/>
          <a:lstStyle/>
          <a:p>
            <a:r>
              <a:rPr lang="en-US" dirty="0"/>
              <a:t>Virtual Medical Center website:</a:t>
            </a:r>
          </a:p>
          <a:p>
            <a:pPr lvl="1"/>
            <a:r>
              <a:rPr lang="en-US" u="sng" dirty="0">
                <a:hlinkClick r:id="rId3"/>
              </a:rPr>
              <a:t>https://info.health.mil/army/VMC/Pages/Home.aspx</a:t>
            </a:r>
            <a:endParaRPr lang="en-US" u="sng" dirty="0"/>
          </a:p>
          <a:p>
            <a:r>
              <a:rPr lang="en-US" dirty="0"/>
              <a:t>Adobe Connect team: </a:t>
            </a:r>
          </a:p>
          <a:p>
            <a:pPr lvl="1"/>
            <a:r>
              <a:rPr lang="en-US" dirty="0"/>
              <a:t>VMC-FO IT Team:  </a:t>
            </a:r>
            <a:r>
              <a:rPr lang="en-US" u="sng" dirty="0">
                <a:hlinkClick r:id="rId4"/>
              </a:rPr>
              <a:t>usarmy.jbsa.medcom-bamc.mbx.dha-jbsa-vmcimd-support@mail.mil</a:t>
            </a:r>
            <a:r>
              <a:rPr lang="en-US" dirty="0"/>
              <a:t>” </a:t>
            </a:r>
          </a:p>
          <a:p>
            <a:r>
              <a:rPr lang="en-US" dirty="0"/>
              <a:t>For MS Teams:</a:t>
            </a:r>
          </a:p>
          <a:p>
            <a:pPr lvl="1"/>
            <a:r>
              <a:rPr lang="en-US" dirty="0"/>
              <a:t>Army Enterprise Service Center 1-866-355-2769</a:t>
            </a:r>
          </a:p>
          <a:p>
            <a:pPr lvl="2"/>
            <a:r>
              <a:rPr lang="en-US" dirty="0"/>
              <a:t>For Password resets</a:t>
            </a:r>
          </a:p>
          <a:p>
            <a:r>
              <a:rPr lang="en-US" b="1" dirty="0"/>
              <a:t>DHA Virtual Health Program Link</a:t>
            </a:r>
            <a:r>
              <a:rPr lang="en-US" dirty="0"/>
              <a:t>:</a:t>
            </a:r>
          </a:p>
          <a:p>
            <a:pPr lvl="1"/>
            <a:r>
              <a:rPr lang="en-US" u="sng" dirty="0">
                <a:hlinkClick r:id="rId5"/>
              </a:rPr>
              <a:t>https://info.health.mil/sites/Markets/ncr/co/chio/VHP/SitePages/Home.aspx</a:t>
            </a:r>
            <a:endParaRPr lang="en-US" dirty="0"/>
          </a:p>
          <a:p>
            <a:endParaRPr lang="en-US" dirty="0"/>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smtClean="0"/>
              <a:pPr/>
              <a:t>94</a:t>
            </a:fld>
            <a:endParaRPr lang="en-US" dirty="0"/>
          </a:p>
        </p:txBody>
      </p:sp>
      <p:sp>
        <p:nvSpPr>
          <p:cNvPr id="2" name="Title 1"/>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34179071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1000" y="1600200"/>
            <a:ext cx="8229600" cy="4367463"/>
          </a:xfrm>
        </p:spPr>
        <p:txBody>
          <a:bodyPr/>
          <a:lstStyle/>
          <a:p>
            <a:r>
              <a:rPr lang="en-US" dirty="0"/>
              <a:t>Mr. Sam Regmi: Senior Clinical Engineer – IT support for Adobe Connect or Virtual Health issues</a:t>
            </a:r>
          </a:p>
          <a:p>
            <a:pPr lvl="1"/>
            <a:r>
              <a:rPr lang="en-US" dirty="0"/>
              <a:t>Call or Email Mr. Regmi for Adobe Connect or Virtual Health Issues</a:t>
            </a:r>
          </a:p>
          <a:p>
            <a:pPr lvl="2"/>
            <a:r>
              <a:rPr lang="en-US" dirty="0"/>
              <a:t>301-385-0978 </a:t>
            </a:r>
          </a:p>
          <a:p>
            <a:pPr lvl="2"/>
            <a:r>
              <a:rPr lang="en-US" u="sng" dirty="0">
                <a:hlinkClick r:id="rId3"/>
              </a:rPr>
              <a:t>samrakshak.s.regmi.ctr@mail.mil</a:t>
            </a:r>
            <a:endParaRPr lang="en-US" u="sng" dirty="0"/>
          </a:p>
          <a:p>
            <a:r>
              <a:rPr lang="en-US" dirty="0"/>
              <a:t>Ms. Wendy </a:t>
            </a:r>
            <a:r>
              <a:rPr lang="en-US" dirty="0" err="1"/>
              <a:t>Baynard</a:t>
            </a:r>
            <a:r>
              <a:rPr lang="en-US" dirty="0"/>
              <a:t>: NCR Program Manager for Virtual Health</a:t>
            </a:r>
          </a:p>
          <a:p>
            <a:r>
              <a:rPr lang="en-US" dirty="0"/>
              <a:t>MAJ George Johnson: WRNMMC Chief Medical Information Officer (CMIO) and Virtual Health Lead</a:t>
            </a:r>
          </a:p>
          <a:p>
            <a:r>
              <a:rPr lang="en-US" dirty="0"/>
              <a:t>LCDR Christopher Cox: WRNMMC </a:t>
            </a:r>
            <a:r>
              <a:rPr lang="en-US" dirty="0" err="1"/>
              <a:t>Telebehavioral</a:t>
            </a:r>
            <a:r>
              <a:rPr lang="en-US" dirty="0"/>
              <a:t> Lead</a:t>
            </a:r>
          </a:p>
          <a:p>
            <a:endParaRPr lang="en-US" dirty="0"/>
          </a:p>
          <a:p>
            <a:pPr marL="0" indent="0">
              <a:buNone/>
            </a:pPr>
            <a:endParaRPr lang="en-US" sz="2400" dirty="0"/>
          </a:p>
        </p:txBody>
      </p:sp>
      <p:sp>
        <p:nvSpPr>
          <p:cNvPr id="11" name="Date Placeholder 10"/>
          <p:cNvSpPr>
            <a:spLocks noGrp="1"/>
          </p:cNvSpPr>
          <p:nvPr>
            <p:ph type="dt" sz="half" idx="2"/>
          </p:nvPr>
        </p:nvSpPr>
        <p:spPr/>
        <p:txBody>
          <a:bodyPr/>
          <a:lstStyle/>
          <a:p>
            <a:fld id="{1288EA3E-E719-4CD0-A773-5D716C279823}" type="datetime1">
              <a:rPr lang="en-US" smtClean="0"/>
              <a:t>12/14/2020</a:t>
            </a:fld>
            <a:endParaRPr lang="en-US"/>
          </a:p>
        </p:txBody>
      </p:sp>
      <p:sp>
        <p:nvSpPr>
          <p:cNvPr id="12" name="Footer Placeholder 11"/>
          <p:cNvSpPr>
            <a:spLocks noGrp="1"/>
          </p:cNvSpPr>
          <p:nvPr>
            <p:ph type="ftr" sz="quarter" idx="3"/>
          </p:nvPr>
        </p:nvSpPr>
        <p:spPr/>
        <p:txBody>
          <a:bodyPr/>
          <a:lstStyle/>
          <a:p>
            <a:endParaRPr lang="en-US" dirty="0"/>
          </a:p>
        </p:txBody>
      </p:sp>
      <p:sp>
        <p:nvSpPr>
          <p:cNvPr id="13" name="Slide Number Placeholder 12"/>
          <p:cNvSpPr>
            <a:spLocks noGrp="1"/>
          </p:cNvSpPr>
          <p:nvPr>
            <p:ph type="sldNum" sz="quarter" idx="4"/>
          </p:nvPr>
        </p:nvSpPr>
        <p:spPr/>
        <p:txBody>
          <a:bodyPr/>
          <a:lstStyle/>
          <a:p>
            <a:fld id="{268DE643-45C0-48C3-B92D-7D7741B6DFE3}" type="slidenum">
              <a:rPr lang="en-US" dirty="0" smtClean="0"/>
              <a:pPr/>
              <a:t>95</a:t>
            </a:fld>
            <a:endParaRPr lang="en-US" dirty="0"/>
          </a:p>
        </p:txBody>
      </p:sp>
      <p:sp>
        <p:nvSpPr>
          <p:cNvPr id="2" name="Title 1"/>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154118249"/>
      </p:ext>
    </p:extLst>
  </p:cSld>
  <p:clrMapOvr>
    <a:masterClrMapping/>
  </p:clrMapOvr>
</p:sld>
</file>

<file path=ppt/theme/theme1.xml><?xml version="1.0" encoding="utf-8"?>
<a:theme xmlns:a="http://schemas.openxmlformats.org/drawingml/2006/main" name="WRNMMC Template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RNMMC PowerPoint Presentation Template_LeftLogo_4-3 [Read-Only]" id="{DC22DBC1-ADEF-4A9F-9226-F14C298C87A8}" vid="{69DC33BF-C84D-4790-B499-B3FD170AC9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9648bd6-a361-47a3-be94-ea27f05e78c9">Q5FJV5KTXY54-644622565-24</_dlc_DocId>
    <_dlc_DocIdUrl xmlns="f9648bd6-a361-47a3-be94-ea27f05e78c9">
      <Url>https://www.wrnmmc.intranet.capmed.mil/CoS/SA/PAO/_layouts/DocIdRedir.aspx?ID=Q5FJV5KTXY54-644622565-24</Url>
      <Description>Q5FJV5KTXY54-644622565-24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8CEA947B38064D833A42B3932AD338" ma:contentTypeVersion="0" ma:contentTypeDescription="Create a new document." ma:contentTypeScope="" ma:versionID="12b4010f12caafa44b37ac2d08f2c9c5">
  <xsd:schema xmlns:xsd="http://www.w3.org/2001/XMLSchema" xmlns:xs="http://www.w3.org/2001/XMLSchema" xmlns:p="http://schemas.microsoft.com/office/2006/metadata/properties" xmlns:ns2="f9648bd6-a361-47a3-be94-ea27f05e78c9" targetNamespace="http://schemas.microsoft.com/office/2006/metadata/properties" ma:root="true" ma:fieldsID="01ed44460d742e6f0ab802203dc0d799" ns2:_="">
    <xsd:import namespace="f9648bd6-a361-47a3-be94-ea27f05e78c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48bd6-a361-47a3-be94-ea27f05e78c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819B29B-B7EA-42C7-A09C-2D3E2BE8F8BE}">
  <ds:schemaRefs>
    <ds:schemaRef ds:uri="f9648bd6-a361-47a3-be94-ea27f05e78c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6F6CBDA-3430-4D65-B01E-BC8027BE2C78}">
  <ds:schemaRefs>
    <ds:schemaRef ds:uri="http://schemas.microsoft.com/sharepoint/v3/contenttype/forms"/>
  </ds:schemaRefs>
</ds:datastoreItem>
</file>

<file path=customXml/itemProps3.xml><?xml version="1.0" encoding="utf-8"?>
<ds:datastoreItem xmlns:ds="http://schemas.openxmlformats.org/officeDocument/2006/customXml" ds:itemID="{EC29CD12-0269-4596-94FA-E255AD91E5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648bd6-a361-47a3-be94-ea27f05e78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FFD2B25-6F41-483A-A258-C659DD2D89C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WRNMMC  DOD Approved Telehealth</Template>
  <TotalTime>20</TotalTime>
  <Words>8569</Words>
  <Application>Microsoft Office PowerPoint</Application>
  <PresentationFormat>On-screen Show (4:3)</PresentationFormat>
  <Paragraphs>1004</Paragraphs>
  <Slides>95</Slides>
  <Notes>84</Notes>
  <HiddenSlides>9</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Times New Roman</vt:lpstr>
      <vt:lpstr>Webdings</vt:lpstr>
      <vt:lpstr>Wingdings</vt:lpstr>
      <vt:lpstr>WRNMMC Template Presentation</vt:lpstr>
      <vt:lpstr>USE OF DOD-APPROVED TELEHEALTH APPLICATIONS</vt:lpstr>
      <vt:lpstr>Tele-Technology Work Group </vt:lpstr>
      <vt:lpstr>What is Approved? </vt:lpstr>
      <vt:lpstr>PowerPoint Presentation</vt:lpstr>
      <vt:lpstr>ADOBE CONNECT</vt:lpstr>
      <vt:lpstr>ADOBE CONNECT</vt:lpstr>
      <vt:lpstr>ADOBE CONNECT</vt:lpstr>
      <vt:lpstr>ADOBE CONNECT</vt:lpstr>
      <vt:lpstr>ADOBE CONNECT</vt:lpstr>
      <vt:lpstr>HOW TO USE ADOBE CONNECT DRAWING TOOLS ON LAPTOP</vt:lpstr>
      <vt:lpstr>CISCO CMS</vt:lpstr>
      <vt:lpstr>CISCO CMS</vt:lpstr>
      <vt:lpstr>CISCO CMS</vt:lpstr>
      <vt:lpstr>CISCO CMS</vt:lpstr>
      <vt:lpstr>CISCO CMS</vt:lpstr>
      <vt:lpstr>CISCO CMS</vt:lpstr>
      <vt:lpstr>CISCO CMS</vt:lpstr>
      <vt:lpstr>CISCO CMS</vt:lpstr>
      <vt:lpstr>CISCO CMS</vt:lpstr>
      <vt:lpstr>CISCO CMS</vt:lpstr>
      <vt:lpstr>CISCO CMS</vt:lpstr>
      <vt:lpstr>CISCO CMS</vt:lpstr>
      <vt:lpstr>CISCO CMS</vt:lpstr>
      <vt:lpstr>CISCO CMS</vt:lpstr>
      <vt:lpstr>Cisco Meeting Server (CMS)</vt:lpstr>
      <vt:lpstr>Cisco Meeting Server (CMS)</vt:lpstr>
      <vt:lpstr>Cisco Meeting Server (CMS)</vt:lpstr>
      <vt:lpstr>Cisco Meeting Server (CMS)</vt:lpstr>
      <vt:lpstr>Cisco Meeting Server (CMS)</vt:lpstr>
      <vt:lpstr>Cisco Meeting Server (CMS)</vt:lpstr>
      <vt:lpstr>Cisco Meeting Server (CMS)</vt:lpstr>
      <vt:lpstr>Cisco Meeting Server (CMS)</vt:lpstr>
      <vt:lpstr>Cisco Meeting Server (CMS)</vt:lpstr>
      <vt:lpstr>FACETIME</vt:lpstr>
      <vt:lpstr>FACETIME</vt:lpstr>
      <vt:lpstr>FACETIME</vt:lpstr>
      <vt:lpstr>FACETIME</vt:lpstr>
      <vt:lpstr>FACETIME</vt:lpstr>
      <vt:lpstr>FACETIME: HOW TO VIDEO</vt:lpstr>
      <vt:lpstr>SKYPE</vt:lpstr>
      <vt:lpstr>SKYPE</vt:lpstr>
      <vt:lpstr>SKYPE</vt:lpstr>
      <vt:lpstr>SKYPE</vt:lpstr>
      <vt:lpstr>SKYPE: HOW TO VIDEO</vt:lpstr>
      <vt:lpstr>GOOGLE DUO</vt:lpstr>
      <vt:lpstr>GOOGLE DUO</vt:lpstr>
      <vt:lpstr>GOOGLE DUO</vt:lpstr>
      <vt:lpstr>Creating an internet-based Google Voice number </vt:lpstr>
      <vt:lpstr>Setting up Google Voice to send and receive calls and messages</vt:lpstr>
      <vt:lpstr>Linking Google Voice to your phone and email </vt:lpstr>
      <vt:lpstr>Google Voice as Caller ID</vt:lpstr>
      <vt:lpstr>Google Voice message options and Personal Voicemail Greeting(s)</vt:lpstr>
      <vt:lpstr>GOOGLE DUO on Phones</vt:lpstr>
      <vt:lpstr>GOOGLEDUO</vt:lpstr>
      <vt:lpstr>GOOGLE DUO: HOW-TO VIDEO</vt:lpstr>
      <vt:lpstr>MS TEAMS</vt:lpstr>
      <vt:lpstr>MS TEAMS</vt:lpstr>
      <vt:lpstr>MS TEAMS</vt:lpstr>
      <vt:lpstr>MS TEAMS</vt:lpstr>
      <vt:lpstr>MS TEAMS - Training</vt:lpstr>
      <vt:lpstr>MS TEAMS</vt:lpstr>
      <vt:lpstr>MS TEAMS</vt:lpstr>
      <vt:lpstr>MS TEAMS</vt:lpstr>
      <vt:lpstr>MS TEAMS</vt:lpstr>
      <vt:lpstr>MS TEAMS</vt:lpstr>
      <vt:lpstr>MS TEAMS</vt:lpstr>
      <vt:lpstr>MS TEAMS</vt:lpstr>
      <vt:lpstr>MS TEAMS</vt:lpstr>
      <vt:lpstr>MS TEAMS</vt:lpstr>
      <vt:lpstr>MS TEAMS</vt:lpstr>
      <vt:lpstr>CODING</vt:lpstr>
      <vt:lpstr>CODING</vt:lpstr>
      <vt:lpstr>CODING</vt:lpstr>
      <vt:lpstr>CODING</vt:lpstr>
      <vt:lpstr>CODING</vt:lpstr>
      <vt:lpstr>TELEWORKING TIPS</vt:lpstr>
      <vt:lpstr>TELEWORKING TIPS: MAYO CLINIC</vt:lpstr>
      <vt:lpstr>TELEWORKING TIPS – MAYO CLINIC</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TELEWORKING TIPS</vt:lpstr>
      <vt:lpstr>RESOURCES</vt:lpstr>
      <vt:lpstr>RESOURCES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Costello, Jennifer A MIL CPT WRNMMC</dc:creator>
  <cp:lastModifiedBy>Costello, Jennifer A MIL CPT WRNMMC</cp:lastModifiedBy>
  <cp:revision>496</cp:revision>
  <dcterms:created xsi:type="dcterms:W3CDTF">2020-11-03T14:29:15Z</dcterms:created>
  <dcterms:modified xsi:type="dcterms:W3CDTF">2020-12-14T18:59:36Z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0x010100D98CEA947B38064D833A42B3932AD338</vt:lpwstr>
  </property>
  <property fmtid="{D5CDD505-2E9C-101B-9397-08002B2CF9AE}" pid="3" name="_dlc_DocIdItemGuid">
    <vt:lpwstr>29c3cd1b-4eca-4166-8a7e-e2638cb2e279</vt:lpwstr>
  </property>
</Properties>
</file>